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5" r:id="rId3"/>
    <p:sldId id="262" r:id="rId4"/>
    <p:sldId id="263" r:id="rId5"/>
    <p:sldId id="264" r:id="rId6"/>
    <p:sldId id="257" r:id="rId7"/>
    <p:sldId id="258" r:id="rId8"/>
    <p:sldId id="259" r:id="rId9"/>
    <p:sldId id="261" r:id="rId10"/>
    <p:sldId id="260" r:id="rId11"/>
    <p:sldId id="26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46" autoAdjust="0"/>
  </p:normalViewPr>
  <p:slideViewPr>
    <p:cSldViewPr>
      <p:cViewPr varScale="1">
        <p:scale>
          <a:sx n="90" d="100"/>
          <a:sy n="90" d="100"/>
        </p:scale>
        <p:origin x="-22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ason\AppData\Local\Temp\7zO6D6.tmp\SurveySummary_02252014.xls"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ason\AppData\Local\Temp\7zO2F99.tmp\SurveySummary_02252014.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Jason\AppData\Local\Temp\7zOBA9C.tmp\SurveySummary_02252014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cat>
            <c:strRef>
              <c:f>'Question 1'!$B$4:$B$14</c:f>
              <c:strCache>
                <c:ptCount val="11"/>
                <c:pt idx="0">
                  <c:v>Weak government institutions</c:v>
                </c:pt>
                <c:pt idx="1">
                  <c:v>Weak private sector</c:v>
                </c:pt>
                <c:pt idx="2">
                  <c:v>Fragmented private sector</c:v>
                </c:pt>
                <c:pt idx="3">
                  <c:v>Political polarization</c:v>
                </c:pt>
                <c:pt idx="4">
                  <c:v>Land issues</c:v>
                </c:pt>
                <c:pt idx="5">
                  <c:v>Tension among ethnic groups</c:v>
                </c:pt>
                <c:pt idx="6">
                  <c:v>Economic decline or instability</c:v>
                </c:pt>
                <c:pt idx="7">
                  <c:v>Armed conflict</c:v>
                </c:pt>
                <c:pt idx="8">
                  <c:v>Natural disasters</c:v>
                </c:pt>
                <c:pt idx="9">
                  <c:v>Tension among religious groups</c:v>
                </c:pt>
                <c:pt idx="10">
                  <c:v>Natural resource shortages</c:v>
                </c:pt>
              </c:strCache>
            </c:strRef>
          </c:cat>
          <c:val>
            <c:numRef>
              <c:f>'Question 1'!$H$4:$H$14</c:f>
              <c:numCache>
                <c:formatCode>0.00</c:formatCode>
                <c:ptCount val="11"/>
                <c:pt idx="0">
                  <c:v>4.7</c:v>
                </c:pt>
                <c:pt idx="1">
                  <c:v>4.3499999999999996</c:v>
                </c:pt>
                <c:pt idx="2">
                  <c:v>4.25</c:v>
                </c:pt>
                <c:pt idx="3">
                  <c:v>3.95</c:v>
                </c:pt>
                <c:pt idx="4">
                  <c:v>3.32</c:v>
                </c:pt>
                <c:pt idx="5">
                  <c:v>3.26</c:v>
                </c:pt>
                <c:pt idx="6">
                  <c:v>3.21</c:v>
                </c:pt>
                <c:pt idx="7">
                  <c:v>2.89</c:v>
                </c:pt>
                <c:pt idx="8">
                  <c:v>2.11</c:v>
                </c:pt>
                <c:pt idx="9">
                  <c:v>2.0499999999999998</c:v>
                </c:pt>
                <c:pt idx="10">
                  <c:v>2</c:v>
                </c:pt>
              </c:numCache>
            </c:numRef>
          </c:val>
        </c:ser>
        <c:dLbls>
          <c:showLegendKey val="0"/>
          <c:showVal val="0"/>
          <c:showCatName val="0"/>
          <c:showSerName val="0"/>
          <c:showPercent val="0"/>
          <c:showBubbleSize val="0"/>
        </c:dLbls>
        <c:gapWidth val="182"/>
        <c:axId val="90505600"/>
        <c:axId val="90507136"/>
      </c:barChart>
      <c:catAx>
        <c:axId val="9050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0507136"/>
        <c:crosses val="autoZero"/>
        <c:auto val="1"/>
        <c:lblAlgn val="ctr"/>
        <c:lblOffset val="100"/>
        <c:noMultiLvlLbl val="0"/>
      </c:catAx>
      <c:valAx>
        <c:axId val="90507136"/>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505600"/>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cat>
            <c:strRef>
              <c:f>'Question 1'!$B$4:$B$10</c:f>
              <c:strCache>
                <c:ptCount val="7"/>
                <c:pt idx="0">
                  <c:v>Government or private sector conflicts of interest published</c:v>
                </c:pt>
                <c:pt idx="1">
                  <c:v>The facilitator published  conflicts of interest</c:v>
                </c:pt>
                <c:pt idx="2">
                  <c:v>All meetings were open to the public</c:v>
                </c:pt>
                <c:pt idx="3">
                  <c:v>Media freely covered meetings and events</c:v>
                </c:pt>
                <c:pt idx="4">
                  <c:v>Other (please specify)</c:v>
                </c:pt>
                <c:pt idx="5">
                  <c:v>Reform process  publically tracked </c:v>
                </c:pt>
                <c:pt idx="6">
                  <c:v>Minutes from all meetings published </c:v>
                </c:pt>
              </c:strCache>
            </c:strRef>
          </c:cat>
          <c:val>
            <c:numRef>
              <c:f>'Question 1'!$C$4:$C$10</c:f>
              <c:numCache>
                <c:formatCode>0.0%</c:formatCode>
                <c:ptCount val="7"/>
                <c:pt idx="0">
                  <c:v>6.7000000000000004E-2</c:v>
                </c:pt>
                <c:pt idx="1">
                  <c:v>6.7000000000000004E-2</c:v>
                </c:pt>
                <c:pt idx="2">
                  <c:v>0.13300000000000001</c:v>
                </c:pt>
                <c:pt idx="3">
                  <c:v>0.2</c:v>
                </c:pt>
                <c:pt idx="4">
                  <c:v>0.26700000000000002</c:v>
                </c:pt>
                <c:pt idx="5">
                  <c:v>0.33299999999999996</c:v>
                </c:pt>
                <c:pt idx="6">
                  <c:v>0.53299999999999992</c:v>
                </c:pt>
              </c:numCache>
            </c:numRef>
          </c:val>
        </c:ser>
        <c:dLbls>
          <c:showLegendKey val="0"/>
          <c:showVal val="0"/>
          <c:showCatName val="0"/>
          <c:showSerName val="0"/>
          <c:showPercent val="0"/>
          <c:showBubbleSize val="0"/>
        </c:dLbls>
        <c:gapWidth val="182"/>
        <c:axId val="90556672"/>
        <c:axId val="88801280"/>
      </c:barChart>
      <c:catAx>
        <c:axId val="90556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8801280"/>
        <c:crosses val="autoZero"/>
        <c:auto val="1"/>
        <c:lblAlgn val="ctr"/>
        <c:lblOffset val="100"/>
        <c:noMultiLvlLbl val="0"/>
      </c:catAx>
      <c:valAx>
        <c:axId val="888012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90556672"/>
        <c:crosses val="autoZero"/>
        <c:crossBetween val="between"/>
      </c:valAx>
      <c:spPr>
        <a:noFill/>
        <a:ln>
          <a:noFill/>
        </a:ln>
        <a:effectLst/>
      </c:spPr>
    </c:plotArea>
    <c:plotVisOnly val="1"/>
    <c:dispBlanksAs val="gap"/>
    <c:showDLblsOverMax val="0"/>
  </c:chart>
  <c:spPr>
    <a:noFill/>
    <a:ln>
      <a:noFill/>
    </a:ln>
    <a:effectLst/>
  </c:spPr>
  <c:txPr>
    <a:bodyPr/>
    <a:lstStyle/>
    <a:p>
      <a:pPr>
        <a:defRPr sz="15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dPt>
            <c:idx val="8"/>
            <c:invertIfNegative val="0"/>
            <c:bubble3D val="0"/>
            <c:spPr>
              <a:solidFill>
                <a:schemeClr val="accent3">
                  <a:lumMod val="60000"/>
                </a:schemeClr>
              </a:solidFill>
              <a:ln>
                <a:noFill/>
              </a:ln>
              <a:effectLst/>
            </c:spPr>
          </c:dPt>
          <c:dPt>
            <c:idx val="9"/>
            <c:invertIfNegative val="0"/>
            <c:bubble3D val="0"/>
            <c:spPr>
              <a:solidFill>
                <a:schemeClr val="accent4">
                  <a:lumMod val="60000"/>
                </a:schemeClr>
              </a:solidFill>
              <a:ln>
                <a:noFill/>
              </a:ln>
              <a:effectLst/>
            </c:spPr>
          </c:dPt>
          <c:dPt>
            <c:idx val="10"/>
            <c:invertIfNegative val="0"/>
            <c:bubble3D val="0"/>
            <c:spPr>
              <a:solidFill>
                <a:schemeClr val="accent5">
                  <a:lumMod val="60000"/>
                </a:schemeClr>
              </a:solidFill>
              <a:ln>
                <a:noFill/>
              </a:ln>
              <a:effectLst/>
            </c:spPr>
          </c:dPt>
          <c:dPt>
            <c:idx val="11"/>
            <c:invertIfNegative val="0"/>
            <c:bubble3D val="0"/>
            <c:spPr>
              <a:solidFill>
                <a:schemeClr val="accent6">
                  <a:lumMod val="60000"/>
                </a:schemeClr>
              </a:solidFill>
              <a:ln>
                <a:noFill/>
              </a:ln>
              <a:effectLst/>
            </c:spPr>
          </c:dPt>
          <c:dPt>
            <c:idx val="12"/>
            <c:invertIfNegative val="0"/>
            <c:bubble3D val="0"/>
            <c:spPr>
              <a:solidFill>
                <a:schemeClr val="accent1">
                  <a:lumMod val="80000"/>
                  <a:lumOff val="20000"/>
                </a:schemeClr>
              </a:solidFill>
              <a:ln>
                <a:noFill/>
              </a:ln>
              <a:effectLst/>
            </c:spPr>
          </c:dPt>
          <c:dPt>
            <c:idx val="13"/>
            <c:invertIfNegative val="0"/>
            <c:bubble3D val="0"/>
            <c:spPr>
              <a:solidFill>
                <a:schemeClr val="accent2">
                  <a:lumMod val="80000"/>
                  <a:lumOff val="20000"/>
                </a:schemeClr>
              </a:solidFill>
              <a:ln>
                <a:noFill/>
              </a:ln>
              <a:effectLst/>
            </c:spPr>
          </c:dPt>
          <c:dPt>
            <c:idx val="14"/>
            <c:invertIfNegative val="0"/>
            <c:bubble3D val="0"/>
            <c:spPr>
              <a:solidFill>
                <a:schemeClr val="accent3">
                  <a:lumMod val="80000"/>
                  <a:lumOff val="20000"/>
                </a:schemeClr>
              </a:solidFill>
              <a:ln>
                <a:noFill/>
              </a:ln>
              <a:effectLst/>
            </c:spPr>
          </c:dPt>
          <c:cat>
            <c:strRef>
              <c:f>'Question 1'!$B$4:$B$18</c:f>
              <c:strCache>
                <c:ptCount val="15"/>
                <c:pt idx="0">
                  <c:v>Religious groups </c:v>
                </c:pt>
                <c:pt idx="1">
                  <c:v>Ethnic groups </c:v>
                </c:pt>
                <c:pt idx="2">
                  <c:v>Youth groups</c:v>
                </c:pt>
                <c:pt idx="3">
                  <c:v>Microenterprises</c:v>
                </c:pt>
                <c:pt idx="4">
                  <c:v>Civil society organizations</c:v>
                </c:pt>
                <c:pt idx="5">
                  <c:v>Subnational government officers</c:v>
                </c:pt>
                <c:pt idx="6">
                  <c:v>Companies outside the capital</c:v>
                </c:pt>
                <c:pt idx="7">
                  <c:v>Foreign investors</c:v>
                </c:pt>
                <c:pt idx="8">
                  <c:v>Foreign companies</c:v>
                </c:pt>
                <c:pt idx="9">
                  <c:v>Women's groups</c:v>
                </c:pt>
                <c:pt idx="10">
                  <c:v>SMEs</c:v>
                </c:pt>
                <c:pt idx="11">
                  <c:v>Large businesses</c:v>
                </c:pt>
                <c:pt idx="12">
                  <c:v>Development partners</c:v>
                </c:pt>
                <c:pt idx="13">
                  <c:v>National government officers</c:v>
                </c:pt>
                <c:pt idx="14">
                  <c:v>Private sector associations</c:v>
                </c:pt>
              </c:strCache>
            </c:strRef>
          </c:cat>
          <c:val>
            <c:numRef>
              <c:f>'Question 1'!$H$4:$H$18</c:f>
              <c:numCache>
                <c:formatCode>0.00</c:formatCode>
                <c:ptCount val="15"/>
                <c:pt idx="0">
                  <c:v>1.21</c:v>
                </c:pt>
                <c:pt idx="1">
                  <c:v>1.21</c:v>
                </c:pt>
                <c:pt idx="2">
                  <c:v>1.74</c:v>
                </c:pt>
                <c:pt idx="3">
                  <c:v>1.94</c:v>
                </c:pt>
                <c:pt idx="4">
                  <c:v>1.95</c:v>
                </c:pt>
                <c:pt idx="5">
                  <c:v>2.83</c:v>
                </c:pt>
                <c:pt idx="6">
                  <c:v>2.89</c:v>
                </c:pt>
                <c:pt idx="7">
                  <c:v>3.05</c:v>
                </c:pt>
                <c:pt idx="8">
                  <c:v>3.21</c:v>
                </c:pt>
                <c:pt idx="9">
                  <c:v>3.42</c:v>
                </c:pt>
                <c:pt idx="10">
                  <c:v>3.47</c:v>
                </c:pt>
                <c:pt idx="11">
                  <c:v>3.68</c:v>
                </c:pt>
                <c:pt idx="12">
                  <c:v>3.89</c:v>
                </c:pt>
                <c:pt idx="13">
                  <c:v>4.4400000000000004</c:v>
                </c:pt>
                <c:pt idx="14">
                  <c:v>4.68</c:v>
                </c:pt>
              </c:numCache>
            </c:numRef>
          </c:val>
        </c:ser>
        <c:dLbls>
          <c:showLegendKey val="0"/>
          <c:showVal val="0"/>
          <c:showCatName val="0"/>
          <c:showSerName val="0"/>
          <c:showPercent val="0"/>
          <c:showBubbleSize val="0"/>
        </c:dLbls>
        <c:gapWidth val="182"/>
        <c:axId val="88853504"/>
        <c:axId val="88859392"/>
      </c:barChart>
      <c:catAx>
        <c:axId val="88853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8859392"/>
        <c:crosses val="autoZero"/>
        <c:auto val="1"/>
        <c:lblAlgn val="ctr"/>
        <c:lblOffset val="100"/>
        <c:noMultiLvlLbl val="0"/>
      </c:catAx>
      <c:valAx>
        <c:axId val="88859392"/>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85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DDF6D35-F69B-4725-89DD-424A07397CB0}" type="datetimeFigureOut">
              <a:rPr lang="en-US" smtClean="0"/>
              <a:t>2/28/2014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BAB970D-4CDA-4D44-A928-4069F9A85BD7}" type="slidenum">
              <a:rPr lang="en-US" smtClean="0"/>
              <a:t>‹#›</a:t>
            </a:fld>
            <a:endParaRPr lang="en-US"/>
          </a:p>
        </p:txBody>
      </p:sp>
    </p:spTree>
    <p:extLst>
      <p:ext uri="{BB962C8B-B14F-4D97-AF65-F5344CB8AC3E}">
        <p14:creationId xmlns:p14="http://schemas.microsoft.com/office/powerpoint/2010/main" val="140467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B970D-4CDA-4D44-A928-4069F9A85BD7}" type="slidenum">
              <a:rPr lang="en-US" smtClean="0"/>
              <a:t>2</a:t>
            </a:fld>
            <a:endParaRPr lang="en-US"/>
          </a:p>
        </p:txBody>
      </p:sp>
    </p:spTree>
    <p:extLst>
      <p:ext uri="{BB962C8B-B14F-4D97-AF65-F5344CB8AC3E}">
        <p14:creationId xmlns:p14="http://schemas.microsoft.com/office/powerpoint/2010/main" val="283335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70% - Weak </a:t>
            </a:r>
            <a:r>
              <a:rPr lang="en-US" dirty="0" err="1" smtClean="0"/>
              <a:t>Gov</a:t>
            </a:r>
            <a:r>
              <a:rPr lang="en-US" dirty="0" smtClean="0"/>
              <a:t> Institutions Very  Important Barrier </a:t>
            </a:r>
          </a:p>
          <a:p>
            <a:pPr lvl="1"/>
            <a:r>
              <a:rPr lang="en-US" dirty="0" smtClean="0"/>
              <a:t>Frequently changing public sector counterparts</a:t>
            </a:r>
          </a:p>
          <a:p>
            <a:pPr lvl="1"/>
            <a:r>
              <a:rPr lang="en-US" dirty="0" smtClean="0"/>
              <a:t>Public-Private mistrust</a:t>
            </a:r>
          </a:p>
          <a:p>
            <a:pPr lvl="1"/>
            <a:r>
              <a:rPr lang="en-US" dirty="0" smtClean="0"/>
              <a:t>Private sector capture of government functions</a:t>
            </a:r>
          </a:p>
          <a:p>
            <a:pPr lvl="1"/>
            <a:r>
              <a:rPr lang="en-US" dirty="0" smtClean="0"/>
              <a:t>Lack of capacity to collect</a:t>
            </a:r>
            <a:r>
              <a:rPr lang="en-US" baseline="0" dirty="0" smtClean="0"/>
              <a:t> evidence or communicate with stakeholders. </a:t>
            </a:r>
            <a:endParaRPr lang="en-US" dirty="0" smtClean="0"/>
          </a:p>
          <a:p>
            <a:endParaRPr lang="en-US" dirty="0"/>
          </a:p>
        </p:txBody>
      </p:sp>
      <p:sp>
        <p:nvSpPr>
          <p:cNvPr id="4" name="Slide Number Placeholder 3"/>
          <p:cNvSpPr>
            <a:spLocks noGrp="1"/>
          </p:cNvSpPr>
          <p:nvPr>
            <p:ph type="sldNum" sz="quarter" idx="10"/>
          </p:nvPr>
        </p:nvSpPr>
        <p:spPr/>
        <p:txBody>
          <a:bodyPr/>
          <a:lstStyle/>
          <a:p>
            <a:fld id="{ABAB970D-4CDA-4D44-A928-4069F9A85BD7}" type="slidenum">
              <a:rPr lang="en-US" smtClean="0"/>
              <a:t>6</a:t>
            </a:fld>
            <a:endParaRPr lang="en-US"/>
          </a:p>
        </p:txBody>
      </p:sp>
    </p:spTree>
    <p:extLst>
      <p:ext uri="{BB962C8B-B14F-4D97-AF65-F5344CB8AC3E}">
        <p14:creationId xmlns:p14="http://schemas.microsoft.com/office/powerpoint/2010/main" val="92907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a:t>
            </a:r>
            <a:r>
              <a:rPr lang="en-US" baseline="0" dirty="0" smtClean="0"/>
              <a:t> respondents indicated important benefits of PPD in FCS beyond reform and economic improvement. PPD in FCS builds trust that leads to improved local government, such as in South Sudan, brings people together over common challenges that were very recently pushed apart by conflict, and contributes to peace building. In other countries, trusting relationships are created that form the basis for future collaborative problem solving. </a:t>
            </a:r>
            <a:endParaRPr lang="en-US" dirty="0"/>
          </a:p>
        </p:txBody>
      </p:sp>
      <p:sp>
        <p:nvSpPr>
          <p:cNvPr id="4" name="Slide Number Placeholder 3"/>
          <p:cNvSpPr>
            <a:spLocks noGrp="1"/>
          </p:cNvSpPr>
          <p:nvPr>
            <p:ph type="sldNum" sz="quarter" idx="10"/>
          </p:nvPr>
        </p:nvSpPr>
        <p:spPr/>
        <p:txBody>
          <a:bodyPr/>
          <a:lstStyle/>
          <a:p>
            <a:fld id="{ABAB970D-4CDA-4D44-A928-4069F9A85BD7}" type="slidenum">
              <a:rPr lang="en-US" smtClean="0"/>
              <a:t>7</a:t>
            </a:fld>
            <a:endParaRPr lang="en-US"/>
          </a:p>
        </p:txBody>
      </p:sp>
    </p:spTree>
    <p:extLst>
      <p:ext uri="{BB962C8B-B14F-4D97-AF65-F5344CB8AC3E}">
        <p14:creationId xmlns:p14="http://schemas.microsoft.com/office/powerpoint/2010/main" val="305154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many in FCS government or private sector, it a first experience working in a transparent process. In FCS countries, PPD platforms must accommodate transparency in difficult circumstances. For instance, in Liberia, poor infrastructure prevents many stakeholders from traveling to Monrovia to attend events, so our platform puts on a reform road show. We travel around the country with government officials and private sector representatives to hold town-hall like discussions on business registration and tax reform, and to report on the progress that we are making. </a:t>
            </a:r>
            <a:endParaRPr lang="en-US" dirty="0"/>
          </a:p>
        </p:txBody>
      </p:sp>
      <p:sp>
        <p:nvSpPr>
          <p:cNvPr id="4" name="Slide Number Placeholder 3"/>
          <p:cNvSpPr>
            <a:spLocks noGrp="1"/>
          </p:cNvSpPr>
          <p:nvPr>
            <p:ph type="sldNum" sz="quarter" idx="10"/>
          </p:nvPr>
        </p:nvSpPr>
        <p:spPr/>
        <p:txBody>
          <a:bodyPr/>
          <a:lstStyle/>
          <a:p>
            <a:fld id="{ABAB970D-4CDA-4D44-A928-4069F9A85BD7}" type="slidenum">
              <a:rPr lang="en-US" smtClean="0"/>
              <a:t>8</a:t>
            </a:fld>
            <a:endParaRPr lang="en-US"/>
          </a:p>
        </p:txBody>
      </p:sp>
    </p:spTree>
    <p:extLst>
      <p:ext uri="{BB962C8B-B14F-4D97-AF65-F5344CB8AC3E}">
        <p14:creationId xmlns:p14="http://schemas.microsoft.com/office/powerpoint/2010/main" val="25854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 was “</a:t>
            </a:r>
            <a:r>
              <a:rPr lang="en-US" sz="1200" b="0" i="0" kern="1200" dirty="0" smtClean="0">
                <a:solidFill>
                  <a:schemeClr val="tx1"/>
                </a:solidFill>
                <a:effectLst/>
                <a:latin typeface="+mn-lt"/>
                <a:ea typeface="+mn-ea"/>
                <a:cs typeface="+mn-cs"/>
              </a:rPr>
              <a:t>On a scale from 1 to 5, with 1 meaning not at all engaged and 5 meaning very engaged, to what extent were the following stakeholder groups engaged in the PPD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r>
              <a:rPr lang="en-US" dirty="0" smtClean="0"/>
              <a:t>You</a:t>
            </a:r>
            <a:r>
              <a:rPr lang="en-US" baseline="0" dirty="0" smtClean="0"/>
              <a:t> could make the point that in FCS, ensuring engagement by more than national government  and private sector is important. </a:t>
            </a:r>
            <a:endParaRPr lang="en-US" dirty="0"/>
          </a:p>
        </p:txBody>
      </p:sp>
      <p:sp>
        <p:nvSpPr>
          <p:cNvPr id="4" name="Slide Number Placeholder 3"/>
          <p:cNvSpPr>
            <a:spLocks noGrp="1"/>
          </p:cNvSpPr>
          <p:nvPr>
            <p:ph type="sldNum" sz="quarter" idx="10"/>
          </p:nvPr>
        </p:nvSpPr>
        <p:spPr/>
        <p:txBody>
          <a:bodyPr/>
          <a:lstStyle/>
          <a:p>
            <a:fld id="{ABAB970D-4CDA-4D44-A928-4069F9A85BD7}" type="slidenum">
              <a:rPr lang="en-US" smtClean="0"/>
              <a:t>9</a:t>
            </a:fld>
            <a:endParaRPr lang="en-US"/>
          </a:p>
        </p:txBody>
      </p:sp>
    </p:spTree>
    <p:extLst>
      <p:ext uri="{BB962C8B-B14F-4D97-AF65-F5344CB8AC3E}">
        <p14:creationId xmlns:p14="http://schemas.microsoft.com/office/powerpoint/2010/main" val="283094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some ideas. Let me know if you’d like elaboration on any</a:t>
            </a:r>
            <a:endParaRPr lang="en-US" dirty="0"/>
          </a:p>
        </p:txBody>
      </p:sp>
      <p:sp>
        <p:nvSpPr>
          <p:cNvPr id="4" name="Slide Number Placeholder 3"/>
          <p:cNvSpPr>
            <a:spLocks noGrp="1"/>
          </p:cNvSpPr>
          <p:nvPr>
            <p:ph type="sldNum" sz="quarter" idx="10"/>
          </p:nvPr>
        </p:nvSpPr>
        <p:spPr/>
        <p:txBody>
          <a:bodyPr/>
          <a:lstStyle/>
          <a:p>
            <a:fld id="{ABAB970D-4CDA-4D44-A928-4069F9A85BD7}" type="slidenum">
              <a:rPr lang="en-US" smtClean="0"/>
              <a:t>10</a:t>
            </a:fld>
            <a:endParaRPr lang="en-US"/>
          </a:p>
        </p:txBody>
      </p:sp>
    </p:spTree>
    <p:extLst>
      <p:ext uri="{BB962C8B-B14F-4D97-AF65-F5344CB8AC3E}">
        <p14:creationId xmlns:p14="http://schemas.microsoft.com/office/powerpoint/2010/main" val="3599140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Title_Slide_R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133600" y="2286000"/>
            <a:ext cx="6380922" cy="976520"/>
          </a:xfrm>
        </p:spPr>
        <p:txBody>
          <a:bodyPr>
            <a:normAutofit/>
          </a:bodyPr>
          <a:lstStyle>
            <a:lvl1pPr algn="r">
              <a:defRPr sz="2800">
                <a:solidFill>
                  <a:schemeClr val="bg1"/>
                </a:solidFill>
              </a:defRPr>
            </a:lvl1pPr>
          </a:lstStyle>
          <a:p>
            <a:r>
              <a:rPr lang="en-US" smtClean="0"/>
              <a:t>Click to edit Master title style</a:t>
            </a:r>
            <a:endParaRPr lang="en-US"/>
          </a:p>
        </p:txBody>
      </p:sp>
      <p:sp>
        <p:nvSpPr>
          <p:cNvPr id="3" name="Subtitle 2"/>
          <p:cNvSpPr>
            <a:spLocks noGrp="1"/>
          </p:cNvSpPr>
          <p:nvPr>
            <p:ph type="subTitle" idx="1" hasCustomPrompt="1"/>
          </p:nvPr>
        </p:nvSpPr>
        <p:spPr>
          <a:xfrm>
            <a:off x="2209800" y="3276600"/>
            <a:ext cx="6400800" cy="460513"/>
          </a:xfrm>
          <a:prstGeom prst="rect">
            <a:avLst/>
          </a:prstGeo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20</a:t>
            </a:r>
          </a:p>
          <a:p>
            <a:endParaRPr lang="en-US" dirty="0"/>
          </a:p>
        </p:txBody>
      </p:sp>
      <p:sp>
        <p:nvSpPr>
          <p:cNvPr id="4" name="Date Placeholder 3"/>
          <p:cNvSpPr>
            <a:spLocks noGrp="1"/>
          </p:cNvSpPr>
          <p:nvPr>
            <p:ph type="dt" sz="half" idx="10"/>
          </p:nvPr>
        </p:nvSpPr>
        <p:spPr/>
        <p:txBody>
          <a:bodyPr/>
          <a:lstStyle/>
          <a:p>
            <a:fld id="{905488C6-80A0-4C22-A69C-00222C95F9ED}"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1290" y="1880315"/>
            <a:ext cx="8229600" cy="424584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488C6-80A0-4C22-A69C-00222C95F9ED}"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488C6-80A0-4C22-A69C-00222C95F9ED}"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41290" y="1880315"/>
            <a:ext cx="8229600" cy="42458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488C6-80A0-4C22-A69C-00222C95F9ED}"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488C6-80A0-4C22-A69C-00222C95F9ED}"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5488C6-80A0-4C22-A69C-00222C95F9ED}"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5488C6-80A0-4C22-A69C-00222C95F9ED}" type="datetimeFigureOut">
              <a:rPr lang="en-US" smtClean="0"/>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488C6-80A0-4C22-A69C-00222C95F9ED}" type="datetimeFigureOut">
              <a:rPr lang="en-US" smtClean="0"/>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488C6-80A0-4C22-A69C-00222C95F9ED}" type="datetimeFigureOut">
              <a:rPr lang="en-US" smtClean="0"/>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488C6-80A0-4C22-A69C-00222C95F9ED}"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488C6-80A0-4C22-A69C-00222C95F9ED}"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1682B-B07C-4A31-9C1D-3851B26FF8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 Slide_Rd.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328411" y="167424"/>
            <a:ext cx="8229600" cy="6320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488C6-80A0-4C22-A69C-00222C95F9ED}" type="datetimeFigureOut">
              <a:rPr lang="en-US" smtClean="0"/>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1682B-B07C-4A31-9C1D-3851B26FF8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AB2F"/>
        </a:buClr>
        <a:buSzPct val="120000"/>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225427"/>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22542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225422"/>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225422"/>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904922" cy="1814720"/>
          </a:xfrm>
        </p:spPr>
        <p:txBody>
          <a:bodyPr/>
          <a:lstStyle/>
          <a:p>
            <a:r>
              <a:rPr lang="en-US" dirty="0" smtClean="0"/>
              <a:t>PPDs in Fragile and Conflict-Affected States</a:t>
            </a:r>
            <a:br>
              <a:rPr lang="en-US" dirty="0" smtClean="0"/>
            </a:br>
            <a:r>
              <a:rPr lang="en-US" dirty="0" smtClean="0"/>
              <a:t/>
            </a:r>
            <a:br>
              <a:rPr lang="en-US" dirty="0" smtClean="0"/>
            </a:br>
            <a:r>
              <a:rPr lang="en-US" dirty="0" smtClean="0"/>
              <a:t>IFC Staff Experience</a:t>
            </a:r>
            <a:endParaRPr lang="en-US" dirty="0"/>
          </a:p>
        </p:txBody>
      </p:sp>
      <p:sp>
        <p:nvSpPr>
          <p:cNvPr id="3" name="Subtitle 2"/>
          <p:cNvSpPr>
            <a:spLocks noGrp="1"/>
          </p:cNvSpPr>
          <p:nvPr>
            <p:ph type="subTitle" idx="1"/>
          </p:nvPr>
        </p:nvSpPr>
        <p:spPr>
          <a:xfrm>
            <a:off x="2209800" y="3276600"/>
            <a:ext cx="6400800" cy="1905000"/>
          </a:xfrm>
        </p:spPr>
        <p:txBody>
          <a:bodyPr>
            <a:normAutofit/>
          </a:bodyPr>
          <a:lstStyle/>
          <a:p>
            <a:pPr algn="r"/>
            <a:endParaRPr lang="en-US" sz="1600" dirty="0" smtClean="0"/>
          </a:p>
          <a:p>
            <a:pPr algn="r"/>
            <a:endParaRPr lang="en-US" sz="1600" dirty="0"/>
          </a:p>
          <a:p>
            <a:pPr algn="r"/>
            <a:endParaRPr lang="en-US" sz="1600" dirty="0" smtClean="0"/>
          </a:p>
          <a:p>
            <a:pPr algn="r"/>
            <a:r>
              <a:rPr lang="en-US" sz="1600" dirty="0" smtClean="0"/>
              <a:t>7</a:t>
            </a:r>
            <a:r>
              <a:rPr lang="en-US" sz="1600" baseline="30000" dirty="0" smtClean="0"/>
              <a:t>th</a:t>
            </a:r>
            <a:r>
              <a:rPr lang="en-US" sz="1600" dirty="0" smtClean="0"/>
              <a:t> PPD Global Workshop</a:t>
            </a:r>
          </a:p>
          <a:p>
            <a:pPr algn="r"/>
            <a:r>
              <a:rPr lang="en-US" sz="1600" dirty="0" smtClean="0"/>
              <a:t>Steve Utterwulghe, Global PPD Lead, WBG</a:t>
            </a:r>
            <a:endParaRPr lang="en-US" sz="1600" dirty="0"/>
          </a:p>
        </p:txBody>
      </p:sp>
    </p:spTree>
    <p:extLst>
      <p:ext uri="{BB962C8B-B14F-4D97-AF65-F5344CB8AC3E}">
        <p14:creationId xmlns:p14="http://schemas.microsoft.com/office/powerpoint/2010/main" val="66256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Areas of Future Work</a:t>
            </a:r>
            <a:endParaRPr lang="en-US" dirty="0"/>
          </a:p>
        </p:txBody>
      </p:sp>
      <p:sp>
        <p:nvSpPr>
          <p:cNvPr id="3" name="Content Placeholder 2"/>
          <p:cNvSpPr>
            <a:spLocks noGrp="1"/>
          </p:cNvSpPr>
          <p:nvPr>
            <p:ph idx="1"/>
          </p:nvPr>
        </p:nvSpPr>
        <p:spPr/>
        <p:txBody>
          <a:bodyPr/>
          <a:lstStyle/>
          <a:p>
            <a:r>
              <a:rPr lang="en-US" dirty="0" smtClean="0"/>
              <a:t>Greater focus on political-economy analysis </a:t>
            </a:r>
          </a:p>
          <a:p>
            <a:r>
              <a:rPr lang="en-US" dirty="0" smtClean="0"/>
              <a:t>Broad-based stakeholder mapping</a:t>
            </a:r>
          </a:p>
          <a:p>
            <a:r>
              <a:rPr lang="en-US" dirty="0"/>
              <a:t>Improving data access and collection – baseline, monitoring, impact</a:t>
            </a:r>
          </a:p>
          <a:p>
            <a:r>
              <a:rPr lang="en-US" dirty="0" smtClean="0"/>
              <a:t>Capturing intangible results</a:t>
            </a:r>
          </a:p>
          <a:p>
            <a:r>
              <a:rPr lang="en-US" dirty="0" smtClean="0"/>
              <a:t>Scenario building</a:t>
            </a:r>
          </a:p>
          <a:p>
            <a:r>
              <a:rPr lang="en-US" dirty="0" smtClean="0"/>
              <a:t>Sub-national intervention</a:t>
            </a:r>
          </a:p>
          <a:p>
            <a:r>
              <a:rPr lang="en-US" dirty="0" smtClean="0"/>
              <a:t>Building in adaptive management </a:t>
            </a:r>
          </a:p>
          <a:p>
            <a:r>
              <a:rPr lang="en-US" dirty="0" smtClean="0"/>
              <a:t>Etc.</a:t>
            </a:r>
          </a:p>
        </p:txBody>
      </p:sp>
    </p:spTree>
    <p:extLst>
      <p:ext uri="{BB962C8B-B14F-4D97-AF65-F5344CB8AC3E}">
        <p14:creationId xmlns:p14="http://schemas.microsoft.com/office/powerpoint/2010/main" val="152488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7630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00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 IFC PPD Experience in FCS</a:t>
            </a:r>
            <a:endParaRPr lang="en-US" dirty="0"/>
          </a:p>
        </p:txBody>
      </p:sp>
      <p:sp>
        <p:nvSpPr>
          <p:cNvPr id="3" name="Content Placeholder 2"/>
          <p:cNvSpPr>
            <a:spLocks noGrp="1"/>
          </p:cNvSpPr>
          <p:nvPr>
            <p:ph idx="1"/>
          </p:nvPr>
        </p:nvSpPr>
        <p:spPr/>
        <p:txBody>
          <a:bodyPr/>
          <a:lstStyle/>
          <a:p>
            <a:r>
              <a:rPr lang="en-US" dirty="0" smtClean="0"/>
              <a:t>Background: experience shows that PPD plays a special role in FCS</a:t>
            </a:r>
          </a:p>
          <a:p>
            <a:pPr lvl="1"/>
            <a:r>
              <a:rPr lang="en-US" dirty="0" smtClean="0"/>
              <a:t>Institution development</a:t>
            </a:r>
          </a:p>
          <a:p>
            <a:pPr lvl="1"/>
            <a:r>
              <a:rPr lang="en-US" dirty="0" smtClean="0"/>
              <a:t>Transparency</a:t>
            </a:r>
          </a:p>
          <a:p>
            <a:pPr lvl="1"/>
            <a:r>
              <a:rPr lang="en-US" dirty="0" smtClean="0"/>
              <a:t>Trust building</a:t>
            </a:r>
          </a:p>
          <a:p>
            <a:pPr lvl="1"/>
            <a:r>
              <a:rPr lang="en-US" dirty="0" smtClean="0"/>
              <a:t>Peace support</a:t>
            </a:r>
          </a:p>
          <a:p>
            <a:pPr marL="457200" lvl="1" indent="0">
              <a:buNone/>
            </a:pPr>
            <a:endParaRPr lang="en-US" dirty="0" smtClean="0"/>
          </a:p>
          <a:p>
            <a:r>
              <a:rPr lang="en-US" dirty="0" smtClean="0"/>
              <a:t>Purpose of survey: collect </a:t>
            </a:r>
            <a:r>
              <a:rPr lang="en-US" dirty="0"/>
              <a:t>lessons learned and best </a:t>
            </a:r>
            <a:r>
              <a:rPr lang="en-US" dirty="0" smtClean="0"/>
              <a:t>practices </a:t>
            </a:r>
            <a:r>
              <a:rPr lang="en-US" dirty="0"/>
              <a:t>from existing PPD projects in FCS </a:t>
            </a:r>
            <a:endParaRPr lang="en-US" dirty="0" smtClean="0"/>
          </a:p>
          <a:p>
            <a:pPr marL="0" indent="0">
              <a:buNone/>
            </a:pPr>
            <a:endParaRPr lang="en-US" dirty="0" smtClean="0"/>
          </a:p>
          <a:p>
            <a:r>
              <a:rPr lang="en-US" dirty="0" smtClean="0"/>
              <a:t>Output: </a:t>
            </a:r>
            <a:r>
              <a:rPr lang="en-US" dirty="0"/>
              <a:t>a </a:t>
            </a:r>
            <a:r>
              <a:rPr lang="en-US" dirty="0" smtClean="0"/>
              <a:t>study and toolkit </a:t>
            </a:r>
            <a:r>
              <a:rPr lang="en-US" dirty="0"/>
              <a:t>for task team </a:t>
            </a:r>
            <a:r>
              <a:rPr lang="en-US" dirty="0" smtClean="0"/>
              <a:t>leaders </a:t>
            </a:r>
            <a:r>
              <a:rPr lang="en-US" dirty="0"/>
              <a:t>and other staff working on PPD projects </a:t>
            </a:r>
          </a:p>
          <a:p>
            <a:pPr lvl="1"/>
            <a:endParaRPr lang="en-US" dirty="0"/>
          </a:p>
          <a:p>
            <a:pPr lvl="1"/>
            <a:endParaRPr lang="en-US" dirty="0"/>
          </a:p>
        </p:txBody>
      </p:sp>
    </p:spTree>
    <p:extLst>
      <p:ext uri="{BB962C8B-B14F-4D97-AF65-F5344CB8AC3E}">
        <p14:creationId xmlns:p14="http://schemas.microsoft.com/office/powerpoint/2010/main" val="29376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Topics</a:t>
            </a:r>
            <a:endParaRPr lang="en-US" dirty="0"/>
          </a:p>
        </p:txBody>
      </p:sp>
      <p:pic>
        <p:nvPicPr>
          <p:cNvPr id="6" name="Picture 5"/>
          <p:cNvPicPr>
            <a:picLocks noChangeAspect="1"/>
          </p:cNvPicPr>
          <p:nvPr/>
        </p:nvPicPr>
        <p:blipFill>
          <a:blip r:embed="rId2"/>
          <a:stretch>
            <a:fillRect/>
          </a:stretch>
        </p:blipFill>
        <p:spPr>
          <a:xfrm>
            <a:off x="76199" y="2057400"/>
            <a:ext cx="8915401" cy="3168813"/>
          </a:xfrm>
          <a:prstGeom prst="rect">
            <a:avLst/>
          </a:prstGeom>
        </p:spPr>
      </p:pic>
    </p:spTree>
    <p:extLst>
      <p:ext uri="{BB962C8B-B14F-4D97-AF65-F5344CB8AC3E}">
        <p14:creationId xmlns:p14="http://schemas.microsoft.com/office/powerpoint/2010/main" val="1114625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 – Description of Respondents</a:t>
            </a:r>
            <a:endParaRPr lang="en-US" dirty="0"/>
          </a:p>
        </p:txBody>
      </p:sp>
      <p:pic>
        <p:nvPicPr>
          <p:cNvPr id="4" name="Content Placeholder 3"/>
          <p:cNvPicPr>
            <a:picLocks noGrp="1" noChangeAspect="1"/>
          </p:cNvPicPr>
          <p:nvPr>
            <p:ph idx="1"/>
          </p:nvPr>
        </p:nvPicPr>
        <p:blipFill>
          <a:blip r:embed="rId2"/>
          <a:stretch>
            <a:fillRect/>
          </a:stretch>
        </p:blipFill>
        <p:spPr>
          <a:xfrm>
            <a:off x="914400" y="2057400"/>
            <a:ext cx="7325420" cy="1828800"/>
          </a:xfrm>
          <a:prstGeom prst="rect">
            <a:avLst/>
          </a:prstGeom>
        </p:spPr>
      </p:pic>
    </p:spTree>
    <p:extLst>
      <p:ext uri="{BB962C8B-B14F-4D97-AF65-F5344CB8AC3E}">
        <p14:creationId xmlns:p14="http://schemas.microsoft.com/office/powerpoint/2010/main" val="1717425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 – High Level Results</a:t>
            </a:r>
            <a:endParaRPr lang="en-US" dirty="0"/>
          </a:p>
        </p:txBody>
      </p:sp>
      <p:pic>
        <p:nvPicPr>
          <p:cNvPr id="4" name="Picture 3"/>
          <p:cNvPicPr>
            <a:picLocks noChangeAspect="1"/>
          </p:cNvPicPr>
          <p:nvPr/>
        </p:nvPicPr>
        <p:blipFill>
          <a:blip r:embed="rId2"/>
          <a:stretch>
            <a:fillRect/>
          </a:stretch>
        </p:blipFill>
        <p:spPr>
          <a:xfrm>
            <a:off x="0" y="2362200"/>
            <a:ext cx="9067800" cy="2528877"/>
          </a:xfrm>
          <a:prstGeom prst="rect">
            <a:avLst/>
          </a:prstGeom>
        </p:spPr>
      </p:pic>
    </p:spTree>
    <p:extLst>
      <p:ext uri="{BB962C8B-B14F-4D97-AF65-F5344CB8AC3E}">
        <p14:creationId xmlns:p14="http://schemas.microsoft.com/office/powerpoint/2010/main" val="3429321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Challenges to Achieving PPD Objectives</a:t>
            </a:r>
            <a:endParaRPr lang="en-US" dirty="0"/>
          </a:p>
        </p:txBody>
      </p:sp>
      <p:sp>
        <p:nvSpPr>
          <p:cNvPr id="5" name="Content Placeholder 4"/>
          <p:cNvSpPr>
            <a:spLocks noGrp="1"/>
          </p:cNvSpPr>
          <p:nvPr>
            <p:ph sz="half" idx="2"/>
          </p:nvPr>
        </p:nvSpPr>
        <p:spPr/>
        <p:txBody>
          <a:bodyPr/>
          <a:lstStyle/>
          <a:p>
            <a:endParaRPr lang="en-US" dirty="0" smtClean="0"/>
          </a:p>
          <a:p>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700507221"/>
              </p:ext>
            </p:extLst>
          </p:nvPr>
        </p:nvGraphicFramePr>
        <p:xfrm>
          <a:off x="171528" y="1295400"/>
          <a:ext cx="8386483"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8666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86200" y="3429000"/>
            <a:ext cx="1318645" cy="883492"/>
          </a:xfrm>
          <a:prstGeom prst="rect">
            <a:avLst/>
          </a:prstGeom>
        </p:spPr>
      </p:pic>
      <p:sp>
        <p:nvSpPr>
          <p:cNvPr id="2" name="Title 1"/>
          <p:cNvSpPr>
            <a:spLocks noGrp="1"/>
          </p:cNvSpPr>
          <p:nvPr>
            <p:ph type="title"/>
          </p:nvPr>
        </p:nvSpPr>
        <p:spPr/>
        <p:txBody>
          <a:bodyPr/>
          <a:lstStyle/>
          <a:p>
            <a:r>
              <a:rPr lang="en-US" dirty="0" smtClean="0"/>
              <a:t>Benefits of PPD in FCS</a:t>
            </a:r>
            <a:endParaRPr lang="en-US" dirty="0"/>
          </a:p>
        </p:txBody>
      </p:sp>
      <p:sp>
        <p:nvSpPr>
          <p:cNvPr id="5" name="Content Placeholder 4"/>
          <p:cNvSpPr>
            <a:spLocks noGrp="1"/>
          </p:cNvSpPr>
          <p:nvPr>
            <p:ph idx="1"/>
          </p:nvPr>
        </p:nvSpPr>
        <p:spPr>
          <a:xfrm>
            <a:off x="341290" y="1447800"/>
            <a:ext cx="8229600" cy="4678363"/>
          </a:xfrm>
        </p:spPr>
        <p:txBody>
          <a:bodyPr/>
          <a:lstStyle/>
          <a:p>
            <a:r>
              <a:rPr lang="en-US" dirty="0" smtClean="0"/>
              <a:t>“Built strong, local representation” – South Sudan Investment Climate Reform Program </a:t>
            </a:r>
          </a:p>
          <a:p>
            <a:pPr marL="0" indent="0">
              <a:buNone/>
            </a:pPr>
            <a:endParaRPr lang="en-US" dirty="0" smtClean="0"/>
          </a:p>
          <a:p>
            <a:pPr marL="0" indent="0">
              <a:buNone/>
            </a:pPr>
            <a:endParaRPr lang="en-US" dirty="0" smtClean="0"/>
          </a:p>
          <a:p>
            <a:r>
              <a:rPr lang="en-US" dirty="0" smtClean="0"/>
              <a:t>“Diverse </a:t>
            </a:r>
            <a:r>
              <a:rPr lang="en-US" dirty="0"/>
              <a:t>people come together and start to discuss common </a:t>
            </a:r>
            <a:r>
              <a:rPr lang="en-US" dirty="0" smtClean="0"/>
              <a:t>challenges.” – Afghanistan Private Sector Advocacy Forum</a:t>
            </a:r>
          </a:p>
          <a:p>
            <a:endParaRPr lang="en-US" dirty="0" smtClean="0"/>
          </a:p>
          <a:p>
            <a:pPr marL="0" indent="0">
              <a:buNone/>
            </a:pPr>
            <a:endParaRPr lang="en-US" dirty="0"/>
          </a:p>
          <a:p>
            <a:r>
              <a:rPr lang="en-US" dirty="0" smtClean="0"/>
              <a:t>“Improved </a:t>
            </a:r>
            <a:r>
              <a:rPr lang="en-US" dirty="0"/>
              <a:t>business confidence </a:t>
            </a:r>
            <a:r>
              <a:rPr lang="en-US" dirty="0" smtClean="0"/>
              <a:t>…needed </a:t>
            </a:r>
            <a:r>
              <a:rPr lang="en-US" dirty="0"/>
              <a:t>for peace to take </a:t>
            </a:r>
            <a:r>
              <a:rPr lang="en-US" dirty="0" smtClean="0"/>
              <a:t>hold” – Cambodia Government-Private Sector Forum  </a:t>
            </a:r>
            <a:endParaRPr lang="en-US" dirty="0"/>
          </a:p>
        </p:txBody>
      </p:sp>
      <p:pic>
        <p:nvPicPr>
          <p:cNvPr id="6" name="Picture 5"/>
          <p:cNvPicPr>
            <a:picLocks noChangeAspect="1"/>
          </p:cNvPicPr>
          <p:nvPr/>
        </p:nvPicPr>
        <p:blipFill>
          <a:blip r:embed="rId4"/>
          <a:stretch>
            <a:fillRect/>
          </a:stretch>
        </p:blipFill>
        <p:spPr>
          <a:xfrm>
            <a:off x="990600" y="2057400"/>
            <a:ext cx="1524000" cy="853440"/>
          </a:xfrm>
          <a:prstGeom prst="rect">
            <a:avLst/>
          </a:prstGeom>
        </p:spPr>
      </p:pic>
      <p:pic>
        <p:nvPicPr>
          <p:cNvPr id="11" name="Picture 10"/>
          <p:cNvPicPr>
            <a:picLocks noChangeAspect="1"/>
          </p:cNvPicPr>
          <p:nvPr/>
        </p:nvPicPr>
        <p:blipFill>
          <a:blip r:embed="rId5"/>
          <a:stretch>
            <a:fillRect/>
          </a:stretch>
        </p:blipFill>
        <p:spPr>
          <a:xfrm>
            <a:off x="6172200" y="4800600"/>
            <a:ext cx="1426239" cy="982849"/>
          </a:xfrm>
          <a:prstGeom prst="rect">
            <a:avLst/>
          </a:prstGeom>
        </p:spPr>
      </p:pic>
    </p:spTree>
    <p:extLst>
      <p:ext uri="{BB962C8B-B14F-4D97-AF65-F5344CB8AC3E}">
        <p14:creationId xmlns:p14="http://schemas.microsoft.com/office/powerpoint/2010/main" val="537659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Culture of Transparency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22649927"/>
              </p:ext>
            </p:extLst>
          </p:nvPr>
        </p:nvGraphicFramePr>
        <p:xfrm>
          <a:off x="328411" y="1066800"/>
          <a:ext cx="7824989"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35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Participates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420963995"/>
              </p:ext>
            </p:extLst>
          </p:nvPr>
        </p:nvGraphicFramePr>
        <p:xfrm>
          <a:off x="152400" y="1219200"/>
          <a:ext cx="8686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096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ICP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ICP_Red</Template>
  <TotalTime>944</TotalTime>
  <Words>471</Words>
  <Application>Microsoft Office PowerPoint</Application>
  <PresentationFormat>On-screen Show (4:3)</PresentationFormat>
  <Paragraphs>57</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ICP_Red</vt:lpstr>
      <vt:lpstr>PPDs in Fragile and Conflict-Affected States  IFC Staff Experience</vt:lpstr>
      <vt:lpstr>Survey – IFC PPD Experience in FCS</vt:lpstr>
      <vt:lpstr>Survey Topics</vt:lpstr>
      <vt:lpstr>Preliminary Findings – Description of Respondents</vt:lpstr>
      <vt:lpstr>Preliminary Findings – High Level Results</vt:lpstr>
      <vt:lpstr> Challenges to Achieving PPD Objectives</vt:lpstr>
      <vt:lpstr>Benefits of PPD in FCS</vt:lpstr>
      <vt:lpstr>Building a Culture of Transparency</vt:lpstr>
      <vt:lpstr>Who Participates</vt:lpstr>
      <vt:lpstr>Possible Areas of Future Work</vt:lpstr>
      <vt:lpstr>Thank you</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 2.0 Approach</dc:title>
  <dc:creator>Sharmaine Yap Yu</dc:creator>
  <cp:lastModifiedBy>sutterwulghe</cp:lastModifiedBy>
  <cp:revision>38</cp:revision>
  <cp:lastPrinted>2014-02-27T13:45:43Z</cp:lastPrinted>
  <dcterms:created xsi:type="dcterms:W3CDTF">2013-06-14T19:53:25Z</dcterms:created>
  <dcterms:modified xsi:type="dcterms:W3CDTF">2014-02-28T21:53:05Z</dcterms:modified>
</cp:coreProperties>
</file>