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323" r:id="rId3"/>
    <p:sldId id="320" r:id="rId4"/>
    <p:sldId id="321" r:id="rId5"/>
    <p:sldId id="322" r:id="rId6"/>
    <p:sldId id="324" r:id="rId7"/>
    <p:sldId id="325" r:id="rId8"/>
    <p:sldId id="327" r:id="rId9"/>
    <p:sldId id="326" r:id="rId10"/>
    <p:sldId id="328" r:id="rId11"/>
    <p:sldId id="329" r:id="rId12"/>
    <p:sldId id="330" r:id="rId13"/>
    <p:sldId id="331" r:id="rId14"/>
    <p:sldId id="332" r:id="rId15"/>
    <p:sldId id="333" r:id="rId16"/>
    <p:sldId id="334" r:id="rId17"/>
    <p:sldId id="302" r:id="rId18"/>
    <p:sldId id="307" r:id="rId19"/>
    <p:sldId id="319" r:id="rId20"/>
    <p:sldId id="335" r:id="rId21"/>
    <p:sldId id="336" r:id="rId22"/>
    <p:sldId id="337" r:id="rId23"/>
    <p:sldId id="338" r:id="rId24"/>
    <p:sldId id="339" r:id="rId25"/>
    <p:sldId id="34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8289FF-02BA-4C45-818F-C85F949AAE5B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363F5-1497-4B8E-9906-44BDBD405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58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43E182-AC7B-496A-82B7-9A63CB8FBEE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5539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205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465951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280D1B8E-14D2-4587-A862-44319BD4B527}" type="slidenum">
              <a:rPr lang="en-US" sz="1300"/>
              <a:pPr/>
              <a:t>14</a:t>
            </a:fld>
            <a:endParaRPr lang="en-US" sz="13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33367528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A75874-46D9-4791-B36D-639AF9C88524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5679805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9C61AC-732C-4D92-A31F-514E93473544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547641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A004524F-38D0-49EE-B751-A7856AB2D0A0}" type="slidenum">
              <a:rPr lang="en-US" sz="1300"/>
              <a:pPr/>
              <a:t>18</a:t>
            </a:fld>
            <a:endParaRPr lang="en-US" sz="13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3550904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0C4C8003-B993-46F7-A4CC-52AFE15BB558}" type="slidenum">
              <a:rPr lang="en-US" sz="1300"/>
              <a:pPr/>
              <a:t>19</a:t>
            </a:fld>
            <a:endParaRPr lang="en-US" sz="13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4131784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33CA9C5A-4D19-449C-B184-1ADC3D0527D0}" type="slidenum">
              <a:rPr lang="en-US" sz="1300"/>
              <a:pPr/>
              <a:t>20</a:t>
            </a:fld>
            <a:endParaRPr lang="en-US" sz="13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5629351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33CA9C5A-4D19-449C-B184-1ADC3D0527D0}" type="slidenum">
              <a:rPr lang="en-US" sz="1300"/>
              <a:pPr/>
              <a:t>21</a:t>
            </a:fld>
            <a:endParaRPr lang="en-US" sz="13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36935047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4ACF1F33-0347-494E-8615-32239520633D}" type="slidenum">
              <a:rPr lang="en-US" sz="1300"/>
              <a:pPr/>
              <a:t>22</a:t>
            </a:fld>
            <a:endParaRPr lang="en-US" sz="13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33293428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E3E4709-2015-452B-9132-654CE919776B}" type="slidenum">
              <a:rPr lang="en-US" sz="1300"/>
              <a:pPr/>
              <a:t>23</a:t>
            </a:fld>
            <a:endParaRPr lang="en-US" sz="13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3650363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9C61AC-732C-4D92-A31F-514E9347354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42131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9C61AC-732C-4D92-A31F-514E93473544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04260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3A4CCE-6E7C-4E3E-AE3E-CD001D23582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3600503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51C57299-C4EF-4C14-9362-1CCF55418AE7}" type="slidenum">
              <a:rPr lang="en-US" sz="1300"/>
              <a:pPr/>
              <a:t>5</a:t>
            </a:fld>
            <a:endParaRPr lang="en-US" sz="13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22413990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9C61AC-732C-4D92-A31F-514E9347354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98128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E62B7960-4D5F-45A7-8FAF-EF6FCFA409E2}" type="slidenum">
              <a:rPr lang="en-US" sz="1300"/>
              <a:pPr/>
              <a:t>7</a:t>
            </a:fld>
            <a:endParaRPr lang="en-US" sz="13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23449395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64E789-F5F4-49BA-8DA7-F0944C258E1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19566957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9C61AC-732C-4D92-A31F-514E93473544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28950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07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6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08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08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75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143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603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624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66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16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837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A683F-6E7C-4314-B65E-FFF3468909D2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6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2991097" y="3028199"/>
            <a:ext cx="31242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US" sz="1400" b="1" dirty="0" smtClean="0">
              <a:latin typeface="Arial" pitchFamily="34" charset="0"/>
            </a:endParaRPr>
          </a:p>
          <a:p>
            <a:pPr algn="ctr" eaLnBrk="0" hangingPunct="0"/>
            <a:endParaRPr lang="en-US" sz="1400" b="1" dirty="0" smtClean="0">
              <a:latin typeface="Arial" pitchFamily="34" charset="0"/>
            </a:endParaRPr>
          </a:p>
          <a:p>
            <a:pPr algn="ctr" eaLnBrk="0" hangingPunct="0"/>
            <a:endParaRPr lang="en-US" sz="1400" b="1" dirty="0" smtClean="0">
              <a:latin typeface="Arial" pitchFamily="34" charset="0"/>
            </a:endParaRPr>
          </a:p>
          <a:p>
            <a:pPr algn="ctr" eaLnBrk="0" hangingPunct="0"/>
            <a:endParaRPr lang="en-US" sz="1400" b="1" dirty="0" smtClean="0">
              <a:latin typeface="Arial" pitchFamily="34" charset="0"/>
            </a:endParaRPr>
          </a:p>
          <a:p>
            <a:pPr algn="ctr" eaLnBrk="0" hangingPunct="0"/>
            <a:r>
              <a:rPr lang="en-US" b="1" dirty="0" smtClean="0">
                <a:latin typeface="Arial" pitchFamily="34" charset="0"/>
              </a:rPr>
              <a:t>Malcolm Toland</a:t>
            </a:r>
            <a:endParaRPr lang="en-US" dirty="0">
              <a:latin typeface="Arial" pitchFamily="34" charset="0"/>
            </a:endParaRPr>
          </a:p>
          <a:p>
            <a:pPr algn="ctr" eaLnBrk="0" hangingPunct="0"/>
            <a:endParaRPr lang="en-US" sz="1200" dirty="0" smtClean="0">
              <a:latin typeface="Arial" pitchFamily="34" charset="0"/>
            </a:endParaRPr>
          </a:p>
        </p:txBody>
      </p:sp>
      <p:sp>
        <p:nvSpPr>
          <p:cNvPr id="13316" name="Text Box 12"/>
          <p:cNvSpPr txBox="1">
            <a:spLocks noChangeArrowheads="1"/>
          </p:cNvSpPr>
          <p:nvPr/>
        </p:nvSpPr>
        <p:spPr bwMode="auto">
          <a:xfrm>
            <a:off x="8077200" y="6659563"/>
            <a:ext cx="990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fld id="{5F3276BF-1A08-4490-912C-C7E91009F480}" type="slidenum">
              <a:rPr lang="en-US" sz="1200">
                <a:latin typeface="55 Helvetica Roman"/>
              </a:rPr>
              <a:pPr algn="r" eaLnBrk="0" hangingPunct="0">
                <a:spcBef>
                  <a:spcPct val="50000"/>
                </a:spcBef>
              </a:pPr>
              <a:t>1</a:t>
            </a:fld>
            <a:endParaRPr lang="en-US" sz="1200">
              <a:latin typeface="55 Helvetica Roman"/>
            </a:endParaRP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2000497" y="1504206"/>
            <a:ext cx="5105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US" sz="2800" b="1" dirty="0" smtClean="0">
              <a:latin typeface="Arial" pitchFamily="34" charset="0"/>
            </a:endParaRPr>
          </a:p>
          <a:p>
            <a:pPr algn="ctr" eaLnBrk="0" hangingPunct="0"/>
            <a:r>
              <a:rPr lang="en-US" sz="3600" b="1" dirty="0"/>
              <a:t>Basics of </a:t>
            </a:r>
            <a:r>
              <a:rPr lang="en-US" sz="3600" b="1" dirty="0" smtClean="0"/>
              <a:t>M&amp;E:</a:t>
            </a:r>
            <a:endParaRPr lang="en-US" sz="3600" b="1" dirty="0"/>
          </a:p>
          <a:p>
            <a:pPr algn="ctr" eaLnBrk="0" hangingPunct="0"/>
            <a:r>
              <a:rPr lang="en-US" sz="3600" b="1" dirty="0"/>
              <a:t>PPD M&amp;E </a:t>
            </a:r>
            <a:r>
              <a:rPr lang="en-US" sz="3600" b="1" dirty="0" smtClean="0"/>
              <a:t>Tools</a:t>
            </a:r>
            <a:endParaRPr lang="en-US" sz="3600" b="1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457201"/>
            <a:ext cx="5943600" cy="609600"/>
          </a:xfrm>
          <a:prstGeom prst="rect">
            <a:avLst/>
          </a:prstGeom>
        </p:spPr>
      </p:pic>
      <p:pic>
        <p:nvPicPr>
          <p:cNvPr id="10" name="Picture 9" descr="C:\Users\wb263560\WinRAR-HOLD\Rar$DI97.520\wb_logo_univers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4477" y="5766176"/>
            <a:ext cx="2377440" cy="581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1306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611070" y="2743200"/>
            <a:ext cx="6174191" cy="70788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4000" b="1" dirty="0" smtClean="0"/>
              <a:t>Tool - </a:t>
            </a:r>
            <a:r>
              <a:rPr lang="en-US" sz="4000" b="1" dirty="0" smtClean="0"/>
              <a:t>PPD </a:t>
            </a:r>
            <a:r>
              <a:rPr lang="en-US" sz="4000" b="1" dirty="0" smtClean="0"/>
              <a:t>Evaluation Wheel</a:t>
            </a:r>
            <a:endParaRPr lang="en-US" sz="4000" b="1" dirty="0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8077200" y="6657975"/>
            <a:ext cx="990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fld id="{5921ED3D-3856-4D9D-A289-5C9EEBEB9341}" type="slidenum">
              <a:rPr lang="en-US" sz="1200">
                <a:solidFill>
                  <a:schemeClr val="bg1"/>
                </a:solidFill>
                <a:latin typeface="55 Helvetica Roman" charset="0"/>
              </a:rPr>
              <a:pPr algn="r" eaLnBrk="0" hangingPunct="0">
                <a:spcBef>
                  <a:spcPct val="50000"/>
                </a:spcBef>
              </a:pPr>
              <a:t>10</a:t>
            </a:fld>
            <a:endParaRPr lang="en-US" sz="1200">
              <a:solidFill>
                <a:schemeClr val="bg1"/>
              </a:solidFill>
              <a:latin typeface="55 Helvetica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4062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9"/>
          <p:cNvSpPr>
            <a:spLocks noChangeArrowheads="1"/>
          </p:cNvSpPr>
          <p:nvPr/>
        </p:nvSpPr>
        <p:spPr bwMode="auto">
          <a:xfrm>
            <a:off x="457200" y="228600"/>
            <a:ext cx="749057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sz="2800" b="1" dirty="0">
                <a:solidFill>
                  <a:srgbClr val="FFCC00"/>
                </a:solidFill>
                <a:latin typeface="Arial" panose="020B0604020202020204" pitchFamily="34" charset="0"/>
              </a:rPr>
              <a:t>  </a:t>
            </a:r>
            <a:r>
              <a:rPr lang="fr-FR" sz="2800" b="1" dirty="0" smtClean="0">
                <a:solidFill>
                  <a:srgbClr val="FFCC00"/>
                </a:solidFill>
                <a:latin typeface="Calibri" panose="020F0502020204030204" pitchFamily="34" charset="0"/>
              </a:rPr>
              <a:t>Evaluation Wheel – </a:t>
            </a:r>
            <a:r>
              <a:rPr lang="fr-FR" sz="2800" b="1" dirty="0" err="1" smtClean="0">
                <a:solidFill>
                  <a:srgbClr val="FFCC00"/>
                </a:solidFill>
                <a:latin typeface="Calibri" panose="020F0502020204030204" pitchFamily="34" charset="0"/>
              </a:rPr>
              <a:t>organisational</a:t>
            </a:r>
            <a:r>
              <a:rPr lang="fr-FR" sz="2800" b="1" dirty="0" smtClean="0">
                <a:solidFill>
                  <a:srgbClr val="FFCC00"/>
                </a:solidFill>
                <a:latin typeface="Calibri" panose="020F0502020204030204" pitchFamily="34" charset="0"/>
              </a:rPr>
              <a:t> </a:t>
            </a:r>
            <a:r>
              <a:rPr lang="fr-FR" sz="2800" b="1" dirty="0" err="1" smtClean="0">
                <a:solidFill>
                  <a:srgbClr val="FFCC00"/>
                </a:solidFill>
                <a:latin typeface="Calibri" panose="020F0502020204030204" pitchFamily="34" charset="0"/>
              </a:rPr>
              <a:t>effectiveness</a:t>
            </a:r>
            <a:endParaRPr lang="en-US" sz="2800" b="1" dirty="0">
              <a:solidFill>
                <a:srgbClr val="FFCC00"/>
              </a:solidFill>
              <a:latin typeface="Calibri" panose="020F0502020204030204" pitchFamily="34" charset="0"/>
            </a:endParaRPr>
          </a:p>
        </p:txBody>
      </p:sp>
      <p:sp>
        <p:nvSpPr>
          <p:cNvPr id="8195" name="Rectangle 110"/>
          <p:cNvSpPr>
            <a:spLocks noChangeArrowheads="1"/>
          </p:cNvSpPr>
          <p:nvPr/>
        </p:nvSpPr>
        <p:spPr bwMode="auto">
          <a:xfrm>
            <a:off x="228600" y="1676400"/>
            <a:ext cx="86106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8975" indent="-4635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225425" indent="0"/>
            <a:endParaRPr lang="en-US" sz="20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AutoNum type="arabicPeriod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Assessing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optimal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mandate and relationship with existing institutions</a:t>
            </a:r>
          </a:p>
          <a:p>
            <a:pPr>
              <a:buFontTx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Deciding who should participate and under what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structure</a:t>
            </a:r>
          </a:p>
          <a:p>
            <a:pPr>
              <a:buFontTx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Identifying the right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champions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helping them to push for reform </a:t>
            </a:r>
          </a:p>
          <a:p>
            <a:pPr>
              <a:buFontTx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Engaging the right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facilitator</a:t>
            </a:r>
          </a:p>
          <a:p>
            <a:pPr>
              <a:buFontTx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Choosing and reaching target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outputs</a:t>
            </a:r>
          </a:p>
          <a:p>
            <a:pPr>
              <a:buFontTx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Devising a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communication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outreach strategy</a:t>
            </a:r>
          </a:p>
          <a:p>
            <a:pPr>
              <a:buFontTx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Elaborating a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monitoring and evaluation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framework</a:t>
            </a:r>
          </a:p>
          <a:p>
            <a:pPr>
              <a:buFontTx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Considering the potential for dialogue on a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sub-national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level</a:t>
            </a:r>
          </a:p>
          <a:p>
            <a:pPr>
              <a:buFontTx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Making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sector-specific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dialogue  work</a:t>
            </a:r>
          </a:p>
          <a:p>
            <a:pPr>
              <a:buFontTx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Identifying PPD’s relevance to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FDI</a:t>
            </a:r>
          </a:p>
          <a:p>
            <a:pPr>
              <a:buFontTx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Using the dialogue mechanism to address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post-conflict/disaster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issues and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mitigate/manage crisis</a:t>
            </a:r>
          </a:p>
          <a:p>
            <a:pPr>
              <a:buFontTx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Finding the best role for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development partners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8196" name="Rectangle 111"/>
          <p:cNvSpPr>
            <a:spLocks noChangeArrowheads="1"/>
          </p:cNvSpPr>
          <p:nvPr/>
        </p:nvSpPr>
        <p:spPr bwMode="auto">
          <a:xfrm>
            <a:off x="457200" y="990600"/>
            <a:ext cx="838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Score measures how well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Secretariat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performing tasks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along</a:t>
            </a:r>
          </a:p>
          <a:p>
            <a:pPr algn="ctr"/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key PPD processes:</a:t>
            </a:r>
          </a:p>
        </p:txBody>
      </p:sp>
      <p:sp>
        <p:nvSpPr>
          <p:cNvPr id="8197" name="Text Box 113"/>
          <p:cNvSpPr txBox="1">
            <a:spLocks noChangeArrowheads="1"/>
          </p:cNvSpPr>
          <p:nvPr/>
        </p:nvSpPr>
        <p:spPr bwMode="auto">
          <a:xfrm>
            <a:off x="8077200" y="6657975"/>
            <a:ext cx="990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fld id="{4C310CC9-5367-4CF4-A786-B35EF3A47E64}" type="slidenum">
              <a:rPr lang="fr-FR" sz="1200">
                <a:solidFill>
                  <a:schemeClr val="bg1"/>
                </a:solidFill>
                <a:latin typeface="55 Helvetica Roman"/>
              </a:rPr>
              <a:pPr algn="r">
                <a:spcBef>
                  <a:spcPct val="50000"/>
                </a:spcBef>
              </a:pPr>
              <a:t>11</a:t>
            </a:fld>
            <a:endParaRPr lang="fr-FR" sz="1200">
              <a:solidFill>
                <a:schemeClr val="bg1"/>
              </a:solidFill>
              <a:latin typeface="55 Helvetica Roman"/>
            </a:endParaRPr>
          </a:p>
        </p:txBody>
      </p:sp>
    </p:spTree>
    <p:extLst>
      <p:ext uri="{BB962C8B-B14F-4D97-AF65-F5344CB8AC3E}">
        <p14:creationId xmlns:p14="http://schemas.microsoft.com/office/powerpoint/2010/main" val="2300157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9"/>
          <p:cNvSpPr>
            <a:spLocks noChangeArrowheads="1"/>
          </p:cNvSpPr>
          <p:nvPr/>
        </p:nvSpPr>
        <p:spPr bwMode="auto">
          <a:xfrm>
            <a:off x="457200" y="228600"/>
            <a:ext cx="7721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sz="2800" b="1">
                <a:solidFill>
                  <a:srgbClr val="FFCC00"/>
                </a:solidFill>
                <a:latin typeface="Arial" panose="020B0604020202020204" pitchFamily="34" charset="0"/>
              </a:rPr>
              <a:t>  </a:t>
            </a:r>
            <a:r>
              <a:rPr lang="fr-FR" sz="2800" b="1">
                <a:solidFill>
                  <a:srgbClr val="FFCC00"/>
                </a:solidFill>
                <a:latin typeface="Calibri" panose="020F0502020204030204" pitchFamily="34" charset="0"/>
              </a:rPr>
              <a:t>1. Organizational Effectiveness: Evaluation Wheel</a:t>
            </a:r>
            <a:endParaRPr lang="en-US" sz="2800" b="1">
              <a:solidFill>
                <a:srgbClr val="FFCC00"/>
              </a:solidFill>
              <a:latin typeface="Calibri" panose="020F0502020204030204" pitchFamily="34" charset="0"/>
            </a:endParaRPr>
          </a:p>
        </p:txBody>
      </p:sp>
      <p:sp>
        <p:nvSpPr>
          <p:cNvPr id="9219" name="Rectangle 110"/>
          <p:cNvSpPr>
            <a:spLocks noChangeArrowheads="1"/>
          </p:cNvSpPr>
          <p:nvPr/>
        </p:nvSpPr>
        <p:spPr bwMode="auto">
          <a:xfrm>
            <a:off x="228600" y="1447800"/>
            <a:ext cx="861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sz="1800">
                <a:latin typeface="Calibri" panose="020F0502020204030204" pitchFamily="34" charset="0"/>
              </a:rPr>
              <a:t>Assessing the optimal </a:t>
            </a:r>
            <a:r>
              <a:rPr lang="en-US" sz="1800" b="1">
                <a:latin typeface="Calibri" panose="020F0502020204030204" pitchFamily="34" charset="0"/>
              </a:rPr>
              <a:t>mandate and relationship with existing institutions</a:t>
            </a:r>
            <a:r>
              <a:rPr lang="en-US" sz="180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9220" name="Rectangle 111"/>
          <p:cNvSpPr>
            <a:spLocks noChangeArrowheads="1"/>
          </p:cNvSpPr>
          <p:nvPr/>
        </p:nvSpPr>
        <p:spPr bwMode="auto">
          <a:xfrm>
            <a:off x="381000" y="990600"/>
            <a:ext cx="7974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sz="1400" b="1">
                <a:latin typeface="Arial" panose="020B0604020202020204" pitchFamily="34" charset="0"/>
              </a:rPr>
              <a:t>Score measures how well the Secretariat is performing tasks along 12 key PPD processes:</a:t>
            </a:r>
          </a:p>
        </p:txBody>
      </p:sp>
      <p:sp>
        <p:nvSpPr>
          <p:cNvPr id="9221" name="Text Box 113"/>
          <p:cNvSpPr txBox="1">
            <a:spLocks noChangeArrowheads="1"/>
          </p:cNvSpPr>
          <p:nvPr/>
        </p:nvSpPr>
        <p:spPr bwMode="auto">
          <a:xfrm>
            <a:off x="8077200" y="6657975"/>
            <a:ext cx="990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fld id="{F398502C-FE26-42F5-A2B7-769BCAA51D8F}" type="slidenum">
              <a:rPr lang="fr-FR" sz="1200">
                <a:solidFill>
                  <a:schemeClr val="bg1"/>
                </a:solidFill>
                <a:latin typeface="55 Helvetica Roman"/>
              </a:rPr>
              <a:pPr algn="r">
                <a:spcBef>
                  <a:spcPct val="50000"/>
                </a:spcBef>
              </a:pPr>
              <a:t>12</a:t>
            </a:fld>
            <a:endParaRPr lang="fr-FR" sz="1200">
              <a:solidFill>
                <a:schemeClr val="bg1"/>
              </a:solidFill>
              <a:latin typeface="55 Helvetica Roman"/>
            </a:endParaRPr>
          </a:p>
        </p:txBody>
      </p:sp>
      <p:pic>
        <p:nvPicPr>
          <p:cNvPr id="92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05000"/>
            <a:ext cx="8001000" cy="456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0876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49263" y="152400"/>
            <a:ext cx="6942137" cy="628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2800" b="1" dirty="0" smtClean="0">
                <a:solidFill>
                  <a:srgbClr val="FFCC00"/>
                </a:solidFill>
                <a:latin typeface="Arial" panose="020B0604020202020204" pitchFamily="34" charset="0"/>
              </a:rPr>
              <a:t>   </a:t>
            </a:r>
            <a:r>
              <a:rPr lang="en-US" sz="2800" b="1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Evaluation Wheel Examples 2008</a:t>
            </a:r>
          </a:p>
        </p:txBody>
      </p:sp>
      <p:pic>
        <p:nvPicPr>
          <p:cNvPr id="10243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700" y="1524000"/>
            <a:ext cx="30480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5865813" y="1143000"/>
            <a:ext cx="24145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/>
            <a:r>
              <a:rPr lang="en-US" sz="1400" b="1">
                <a:latin typeface="Arial" panose="020B0604020202020204" pitchFamily="34" charset="0"/>
              </a:rPr>
              <a:t>SPI Albania</a:t>
            </a:r>
          </a:p>
        </p:txBody>
      </p:sp>
      <p:sp>
        <p:nvSpPr>
          <p:cNvPr id="10245" name="Text Box 9"/>
          <p:cNvSpPr txBox="1">
            <a:spLocks noChangeArrowheads="1"/>
          </p:cNvSpPr>
          <p:nvPr/>
        </p:nvSpPr>
        <p:spPr bwMode="auto">
          <a:xfrm>
            <a:off x="8077200" y="6657975"/>
            <a:ext cx="990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fld id="{3753947E-244F-4A8D-8A3D-16D96BE89849}" type="slidenum">
              <a:rPr lang="fr-FR" sz="1200">
                <a:solidFill>
                  <a:schemeClr val="bg1"/>
                </a:solidFill>
                <a:latin typeface="55 Helvetica Roman"/>
              </a:rPr>
              <a:pPr algn="r">
                <a:spcBef>
                  <a:spcPct val="50000"/>
                </a:spcBef>
              </a:pPr>
              <a:t>13</a:t>
            </a:fld>
            <a:endParaRPr lang="fr-FR" sz="1200">
              <a:solidFill>
                <a:schemeClr val="bg1"/>
              </a:solidFill>
              <a:latin typeface="55 Helvetica Roman"/>
            </a:endParaRPr>
          </a:p>
        </p:txBody>
      </p:sp>
      <p:pic>
        <p:nvPicPr>
          <p:cNvPr id="10246" name="Chart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0"/>
            <a:ext cx="35052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TextBox 9"/>
          <p:cNvSpPr txBox="1">
            <a:spLocks noChangeArrowheads="1"/>
          </p:cNvSpPr>
          <p:nvPr/>
        </p:nvSpPr>
        <p:spPr bwMode="auto">
          <a:xfrm>
            <a:off x="990600" y="1066800"/>
            <a:ext cx="3200400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Vietnam</a:t>
            </a:r>
          </a:p>
          <a:p>
            <a:endParaRPr lang="en-US"/>
          </a:p>
        </p:txBody>
      </p:sp>
      <p:sp>
        <p:nvSpPr>
          <p:cNvPr id="10248" name="TextBox 11"/>
          <p:cNvSpPr txBox="1">
            <a:spLocks noChangeArrowheads="1"/>
          </p:cNvSpPr>
          <p:nvPr/>
        </p:nvSpPr>
        <p:spPr bwMode="auto">
          <a:xfrm>
            <a:off x="1524000" y="3886200"/>
            <a:ext cx="2819400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              Sierra Leone</a:t>
            </a:r>
          </a:p>
          <a:p>
            <a:endParaRPr lang="en-US"/>
          </a:p>
        </p:txBody>
      </p:sp>
      <p:pic>
        <p:nvPicPr>
          <p:cNvPr id="10249" name="Chart 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267200"/>
            <a:ext cx="3200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0" name="TextBox 13"/>
          <p:cNvSpPr txBox="1">
            <a:spLocks noChangeArrowheads="1"/>
          </p:cNvSpPr>
          <p:nvPr/>
        </p:nvSpPr>
        <p:spPr bwMode="auto">
          <a:xfrm>
            <a:off x="5791200" y="3886200"/>
            <a:ext cx="2895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South Sudan</a:t>
            </a:r>
          </a:p>
        </p:txBody>
      </p:sp>
      <p:pic>
        <p:nvPicPr>
          <p:cNvPr id="10251" name="Chart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191000"/>
            <a:ext cx="3352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071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8534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>
              <a:defRPr/>
            </a:pPr>
            <a:r>
              <a:rPr lang="en-US" sz="1800" b="1" u="sng" dirty="0">
                <a:latin typeface="Calibri" pitchFamily="34" charset="0"/>
                <a:cs typeface="Arial" pitchFamily="34" charset="0"/>
              </a:rPr>
              <a:t>Indicator	</a:t>
            </a:r>
            <a:r>
              <a:rPr lang="en-US" sz="1800" dirty="0">
                <a:latin typeface="Calibri" pitchFamily="34" charset="0"/>
                <a:cs typeface="Arial" pitchFamily="34" charset="0"/>
              </a:rPr>
              <a:t>			</a:t>
            </a:r>
            <a:r>
              <a:rPr lang="en-US" sz="1800" b="1" u="sng" dirty="0">
                <a:latin typeface="Calibri" pitchFamily="34" charset="0"/>
                <a:cs typeface="Arial" pitchFamily="34" charset="0"/>
              </a:rPr>
              <a:t>Nov 2009	</a:t>
            </a:r>
            <a:r>
              <a:rPr lang="en-US" sz="1800" b="1" dirty="0">
                <a:latin typeface="Calibri" pitchFamily="34" charset="0"/>
                <a:cs typeface="Arial" pitchFamily="34" charset="0"/>
              </a:rPr>
              <a:t>	</a:t>
            </a:r>
            <a:r>
              <a:rPr lang="en-US" sz="1800" b="1" u="sng" dirty="0">
                <a:latin typeface="Calibri" pitchFamily="34" charset="0"/>
                <a:cs typeface="Arial" pitchFamily="34" charset="0"/>
              </a:rPr>
              <a:t>March 2011 </a:t>
            </a:r>
            <a:r>
              <a:rPr lang="en-US" sz="1800" b="1" dirty="0">
                <a:latin typeface="Calibri" pitchFamily="34" charset="0"/>
                <a:cs typeface="Arial" pitchFamily="34" charset="0"/>
              </a:rPr>
              <a:t>	</a:t>
            </a:r>
            <a:r>
              <a:rPr lang="en-US" sz="1800" b="1" u="sng" dirty="0">
                <a:latin typeface="Calibri" pitchFamily="34" charset="0"/>
                <a:cs typeface="Arial" pitchFamily="34" charset="0"/>
              </a:rPr>
              <a:t>Nov 2012</a:t>
            </a:r>
            <a:r>
              <a:rPr lang="en-US" sz="1800" b="1" dirty="0">
                <a:latin typeface="Calibri" pitchFamily="34" charset="0"/>
                <a:cs typeface="Arial" pitchFamily="34" charset="0"/>
              </a:rPr>
              <a:t>	</a:t>
            </a:r>
            <a:r>
              <a:rPr lang="en-US" sz="1800" dirty="0">
                <a:latin typeface="Calibri" pitchFamily="34" charset="0"/>
                <a:cs typeface="Arial" pitchFamily="34" charset="0"/>
              </a:rPr>
              <a:t>		</a:t>
            </a:r>
          </a:p>
          <a:p>
            <a:pPr>
              <a:defRPr/>
            </a:pPr>
            <a:r>
              <a:rPr lang="en-US" sz="1800" dirty="0">
                <a:latin typeface="Calibri" pitchFamily="34" charset="0"/>
                <a:cs typeface="Arial" pitchFamily="34" charset="0"/>
              </a:rPr>
              <a:t>Mandate and institutional alignment	8.00		8.83		    8.00</a:t>
            </a:r>
          </a:p>
          <a:p>
            <a:pPr>
              <a:defRPr/>
            </a:pPr>
            <a:r>
              <a:rPr lang="en-US" sz="1800" dirty="0">
                <a:latin typeface="Calibri" pitchFamily="34" charset="0"/>
                <a:cs typeface="Arial" pitchFamily="34" charset="0"/>
              </a:rPr>
              <a:t>Structure and participation		6.25		7.50		    8.00</a:t>
            </a:r>
          </a:p>
          <a:p>
            <a:pPr>
              <a:defRPr/>
            </a:pPr>
            <a:r>
              <a:rPr lang="en-US" sz="1800" dirty="0">
                <a:latin typeface="Calibri" pitchFamily="34" charset="0"/>
                <a:cs typeface="Arial" pitchFamily="34" charset="0"/>
              </a:rPr>
              <a:t>Champion(s) and leadership		7.50		8.50		    8.00</a:t>
            </a:r>
          </a:p>
          <a:p>
            <a:pPr>
              <a:defRPr/>
            </a:pPr>
            <a:r>
              <a:rPr lang="en-US" sz="1800" dirty="0">
                <a:latin typeface="Calibri" pitchFamily="34" charset="0"/>
                <a:cs typeface="Arial" pitchFamily="34" charset="0"/>
              </a:rPr>
              <a:t>Facilitation and management		5.50		7.08		    8.04</a:t>
            </a:r>
          </a:p>
          <a:p>
            <a:pPr>
              <a:defRPr/>
            </a:pPr>
            <a:r>
              <a:rPr lang="en-US" sz="1800" dirty="0">
                <a:latin typeface="Calibri" pitchFamily="34" charset="0"/>
                <a:cs typeface="Arial" pitchFamily="34" charset="0"/>
              </a:rPr>
              <a:t>Outputs				7.39		6.78		    6.78</a:t>
            </a:r>
          </a:p>
          <a:p>
            <a:pPr>
              <a:defRPr/>
            </a:pPr>
            <a:r>
              <a:rPr lang="en-US" sz="1800" dirty="0">
                <a:latin typeface="Calibri" pitchFamily="34" charset="0"/>
                <a:cs typeface="Arial" pitchFamily="34" charset="0"/>
              </a:rPr>
              <a:t>Outreach and communication	7.75	 	6.83		    6.50</a:t>
            </a:r>
          </a:p>
          <a:p>
            <a:pPr>
              <a:defRPr/>
            </a:pPr>
            <a:r>
              <a:rPr lang="en-US" sz="1800" dirty="0">
                <a:latin typeface="Calibri" pitchFamily="34" charset="0"/>
                <a:cs typeface="Arial" pitchFamily="34" charset="0"/>
              </a:rPr>
              <a:t>Monitoring and evaluation		4.50	  	4.88		    5.50</a:t>
            </a:r>
          </a:p>
          <a:p>
            <a:pPr>
              <a:defRPr/>
            </a:pPr>
            <a:r>
              <a:rPr lang="en-US" sz="1800" dirty="0">
                <a:latin typeface="Calibri" pitchFamily="34" charset="0"/>
                <a:cs typeface="Arial" pitchFamily="34" charset="0"/>
              </a:rPr>
              <a:t>Sub-national			5.00	  	5.50		    4.25</a:t>
            </a:r>
          </a:p>
          <a:p>
            <a:pPr>
              <a:defRPr/>
            </a:pPr>
            <a:r>
              <a:rPr lang="en-US" sz="1800" dirty="0">
                <a:latin typeface="Calibri" pitchFamily="34" charset="0"/>
                <a:cs typeface="Arial" pitchFamily="34" charset="0"/>
              </a:rPr>
              <a:t>Sector specific			5.00	  	3.50		    4.25</a:t>
            </a:r>
          </a:p>
          <a:p>
            <a:pPr>
              <a:defRPr/>
            </a:pPr>
            <a:r>
              <a:rPr lang="en-US" sz="1800" dirty="0">
                <a:latin typeface="Calibri" pitchFamily="34" charset="0"/>
                <a:cs typeface="Arial" pitchFamily="34" charset="0"/>
              </a:rPr>
              <a:t>Relevance to FDI			7.00	  	7.50		    6.00</a:t>
            </a:r>
          </a:p>
          <a:p>
            <a:pPr>
              <a:defRPr/>
            </a:pPr>
            <a:r>
              <a:rPr lang="en-US" sz="1800" dirty="0">
                <a:latin typeface="Calibri" pitchFamily="34" charset="0"/>
                <a:cs typeface="Arial" pitchFamily="34" charset="0"/>
              </a:rPr>
              <a:t>Post-conflict/disaster/crisis		7.25	  	7.25		    7.25</a:t>
            </a:r>
          </a:p>
          <a:p>
            <a:pPr>
              <a:defRPr/>
            </a:pPr>
            <a:r>
              <a:rPr lang="en-US" sz="1800" dirty="0">
                <a:latin typeface="Calibri" pitchFamily="34" charset="0"/>
                <a:cs typeface="Arial" pitchFamily="34" charset="0"/>
              </a:rPr>
              <a:t>Development partners		3.00		6.67		    6.67</a:t>
            </a:r>
          </a:p>
          <a:p>
            <a:pPr>
              <a:defRPr/>
            </a:pPr>
            <a:endParaRPr lang="en-US" sz="1800" b="1" dirty="0">
              <a:latin typeface="Calibri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1800" b="1" dirty="0">
                <a:latin typeface="Calibri" pitchFamily="34" charset="0"/>
                <a:cs typeface="Arial" pitchFamily="34" charset="0"/>
              </a:rPr>
              <a:t>Average Score			6.11 		6.73		    6.60</a:t>
            </a:r>
          </a:p>
          <a:p>
            <a:pPr marL="177800" indent="-177800">
              <a:defRPr/>
            </a:pPr>
            <a:endParaRPr lang="en-US" sz="1800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8077200" y="6657975"/>
            <a:ext cx="990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fld id="{BDB67EF9-0BF1-4FCF-83A9-2C54034FFB67}" type="slidenum">
              <a:rPr lang="fr-FR" sz="1200">
                <a:solidFill>
                  <a:schemeClr val="bg1"/>
                </a:solidFill>
                <a:latin typeface="55 Helvetica Roman"/>
              </a:rPr>
              <a:pPr algn="r">
                <a:spcBef>
                  <a:spcPct val="50000"/>
                </a:spcBef>
              </a:pPr>
              <a:t>14</a:t>
            </a:fld>
            <a:endParaRPr lang="fr-FR" sz="1200">
              <a:solidFill>
                <a:schemeClr val="bg1"/>
              </a:solidFill>
              <a:latin typeface="55 Helvetica Roman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79438" y="228600"/>
            <a:ext cx="79105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sz="2800" b="1">
                <a:solidFill>
                  <a:srgbClr val="FFCC00"/>
                </a:solidFill>
                <a:latin typeface="Arial" panose="020B0604020202020204" pitchFamily="34" charset="0"/>
              </a:rPr>
              <a:t>PPD Liberia - Evaluation Wheel at 3 moments</a:t>
            </a:r>
          </a:p>
        </p:txBody>
      </p:sp>
    </p:spTree>
    <p:extLst>
      <p:ext uri="{BB962C8B-B14F-4D97-AF65-F5344CB8AC3E}">
        <p14:creationId xmlns:p14="http://schemas.microsoft.com/office/powerpoint/2010/main" val="2817940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8077200" y="6657975"/>
            <a:ext cx="990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fld id="{AA044127-989B-4766-9E0D-1FE1DE0330B6}" type="slidenum">
              <a:rPr lang="fr-FR" sz="1200">
                <a:solidFill>
                  <a:schemeClr val="bg1"/>
                </a:solidFill>
                <a:latin typeface="55 Helvetica Roman" charset="0"/>
              </a:rPr>
              <a:pPr algn="r" eaLnBrk="0" hangingPunct="0">
                <a:spcBef>
                  <a:spcPct val="50000"/>
                </a:spcBef>
              </a:pPr>
              <a:t>15</a:t>
            </a:fld>
            <a:endParaRPr lang="fr-FR" sz="1200">
              <a:solidFill>
                <a:schemeClr val="bg1"/>
              </a:solidFill>
              <a:latin typeface="55 Helvetica Roman" charset="0"/>
            </a:endParaRP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579438" y="228600"/>
            <a:ext cx="35829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b="1">
                <a:solidFill>
                  <a:srgbClr val="FFCC00"/>
                </a:solidFill>
                <a:latin typeface="Arial" pitchFamily="34" charset="0"/>
              </a:rPr>
              <a:t>Benchmarking 2009</a:t>
            </a:r>
          </a:p>
        </p:txBody>
      </p:sp>
      <p:graphicFrame>
        <p:nvGraphicFramePr>
          <p:cNvPr id="5" name="Group 2"/>
          <p:cNvGraphicFramePr>
            <a:graphicFrameLocks noGrp="1"/>
          </p:cNvGraphicFramePr>
          <p:nvPr>
            <p:extLst/>
          </p:nvPr>
        </p:nvGraphicFramePr>
        <p:xfrm>
          <a:off x="2667000" y="1219200"/>
          <a:ext cx="4648201" cy="4631864"/>
        </p:xfrm>
        <a:graphic>
          <a:graphicData uri="http://schemas.openxmlformats.org/drawingml/2006/table">
            <a:tbl>
              <a:tblPr/>
              <a:tblGrid>
                <a:gridCol w="407737"/>
                <a:gridCol w="1223211"/>
                <a:gridCol w="652379"/>
                <a:gridCol w="407737"/>
                <a:gridCol w="1284371"/>
                <a:gridCol w="672766"/>
              </a:tblGrid>
              <a:tr h="3211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#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Country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Total Score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#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Country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Total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Score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21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Cambodia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94.50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Chad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58.50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1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Vietnam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91.75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Tonga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58.25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1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SPI Romania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89.25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Vanuatu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57.75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1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Laos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88.75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Aceh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55.50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1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SPI Albania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88.63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Timor Leste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50.25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1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Uganda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81.25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South Sudan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39.50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1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Liberia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78.00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CAR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38.75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1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Bangladesh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75.00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North Sudan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37.75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1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Ghana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72.00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Nepal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37.25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1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Pakistan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65.50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Cameroun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34.75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1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Zambia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64.75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Ethiopia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31.25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1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Belarus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64.25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1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Sierra Leone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60.50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3938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9"/>
          <p:cNvSpPr>
            <a:spLocks noChangeArrowheads="1"/>
          </p:cNvSpPr>
          <p:nvPr/>
        </p:nvSpPr>
        <p:spPr bwMode="auto">
          <a:xfrm>
            <a:off x="457200" y="228600"/>
            <a:ext cx="853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fr-FR" sz="2800" b="1" dirty="0">
                <a:solidFill>
                  <a:srgbClr val="FFCC00"/>
                </a:solidFill>
                <a:latin typeface="Arial" panose="020B0604020202020204" pitchFamily="34" charset="0"/>
              </a:rPr>
              <a:t>  Use of the Wheel</a:t>
            </a:r>
            <a:endParaRPr lang="en-US" sz="2800" b="1" dirty="0">
              <a:solidFill>
                <a:srgbClr val="FFCC00"/>
              </a:solidFill>
              <a:latin typeface="Calibri" panose="020F0502020204030204" pitchFamily="34" charset="0"/>
            </a:endParaRPr>
          </a:p>
        </p:txBody>
      </p:sp>
      <p:sp>
        <p:nvSpPr>
          <p:cNvPr id="12291" name="Rectangle 110"/>
          <p:cNvSpPr>
            <a:spLocks noChangeArrowheads="1"/>
          </p:cNvSpPr>
          <p:nvPr/>
        </p:nvSpPr>
        <p:spPr bwMode="auto">
          <a:xfrm>
            <a:off x="228600" y="1371600"/>
            <a:ext cx="861060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54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42900" indent="-3429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C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at a moment in time to assess effectiveness and allow discussion on where to improve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en-CA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C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at different points in time to track improvements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en-CA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C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 be used by DPs/donors to evaluate the cost effectiveness of their investments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2" name="Text Box 113"/>
          <p:cNvSpPr txBox="1">
            <a:spLocks noChangeArrowheads="1"/>
          </p:cNvSpPr>
          <p:nvPr/>
        </p:nvSpPr>
        <p:spPr bwMode="auto">
          <a:xfrm>
            <a:off x="8077200" y="6657975"/>
            <a:ext cx="990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fld id="{FF0F1F3B-CA0A-4913-B6D0-40565DBC6565}" type="slidenum">
              <a:rPr lang="fr-FR" sz="1200">
                <a:solidFill>
                  <a:schemeClr val="bg1"/>
                </a:solidFill>
                <a:latin typeface="55 Helvetica Roman"/>
              </a:rPr>
              <a:pPr algn="r">
                <a:spcBef>
                  <a:spcPct val="50000"/>
                </a:spcBef>
              </a:pPr>
              <a:t>16</a:t>
            </a:fld>
            <a:endParaRPr lang="fr-FR" sz="1200">
              <a:solidFill>
                <a:schemeClr val="bg1"/>
              </a:solidFill>
              <a:latin typeface="55 Helvetica Roman"/>
            </a:endParaRPr>
          </a:p>
        </p:txBody>
      </p:sp>
    </p:spTree>
    <p:extLst>
      <p:ext uri="{BB962C8B-B14F-4D97-AF65-F5344CB8AC3E}">
        <p14:creationId xmlns:p14="http://schemas.microsoft.com/office/powerpoint/2010/main" val="3329524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243837" y="2743200"/>
            <a:ext cx="6975564" cy="70788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4000" b="1" dirty="0" smtClean="0"/>
              <a:t>Tool - </a:t>
            </a:r>
            <a:r>
              <a:rPr lang="en-US" sz="4000" b="1" dirty="0" smtClean="0"/>
              <a:t>PPD </a:t>
            </a:r>
            <a:r>
              <a:rPr lang="en-US" sz="4000" b="1" dirty="0" smtClean="0"/>
              <a:t>Reform Process Table</a:t>
            </a:r>
            <a:endParaRPr lang="en-US" sz="4000" b="1" dirty="0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8077200" y="6657975"/>
            <a:ext cx="990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fld id="{5921ED3D-3856-4D9D-A289-5C9EEBEB9341}" type="slidenum">
              <a:rPr lang="en-US" sz="1200">
                <a:solidFill>
                  <a:schemeClr val="bg1"/>
                </a:solidFill>
                <a:latin typeface="55 Helvetica Roman" charset="0"/>
              </a:rPr>
              <a:pPr algn="r" eaLnBrk="0" hangingPunct="0">
                <a:spcBef>
                  <a:spcPct val="50000"/>
                </a:spcBef>
              </a:pPr>
              <a:t>17</a:t>
            </a:fld>
            <a:endParaRPr lang="en-US" sz="1200">
              <a:solidFill>
                <a:schemeClr val="bg1"/>
              </a:solidFill>
              <a:latin typeface="55 Helvetica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0729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8534400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2100" indent="-292100">
              <a:buClr>
                <a:srgbClr val="FEB515"/>
              </a:buClr>
              <a:defRPr/>
            </a:pPr>
            <a:endParaRPr lang="en-US" sz="18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92100" indent="-292100">
              <a:buFont typeface="Wingdings" pitchFamily="2" charset="2"/>
              <a:buChar char="q"/>
              <a:defRPr/>
            </a:pPr>
            <a:r>
              <a:rPr lang="en-US" sz="2000" dirty="0">
                <a:latin typeface="Calibri" pitchFamily="34" charset="0"/>
                <a:cs typeface="Arial" pitchFamily="34" charset="0"/>
              </a:rPr>
              <a:t>PPD’s impact on the reform process measured with tool called the </a:t>
            </a:r>
            <a:r>
              <a:rPr lang="en-US" sz="2000" b="1" dirty="0">
                <a:latin typeface="Calibri" pitchFamily="34" charset="0"/>
                <a:cs typeface="Arial" pitchFamily="34" charset="0"/>
              </a:rPr>
              <a:t>“Reform Process Table”, </a:t>
            </a:r>
            <a:r>
              <a:rPr lang="en-US" sz="2000" dirty="0">
                <a:latin typeface="Calibri" pitchFamily="34" charset="0"/>
                <a:cs typeface="Arial" pitchFamily="34" charset="0"/>
              </a:rPr>
              <a:t>which </a:t>
            </a:r>
            <a:r>
              <a:rPr lang="en-US" sz="2000" u="sng" dirty="0">
                <a:latin typeface="Calibri" pitchFamily="34" charset="0"/>
                <a:cs typeface="Arial" pitchFamily="34" charset="0"/>
              </a:rPr>
              <a:t>divides the Reform Process into five areas</a:t>
            </a:r>
            <a:r>
              <a:rPr lang="en-US" sz="2000" dirty="0">
                <a:latin typeface="Calibri" pitchFamily="34" charset="0"/>
                <a:cs typeface="Arial" pitchFamily="34" charset="0"/>
              </a:rPr>
              <a:t>: 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2000" dirty="0">
                <a:latin typeface="Calibri" pitchFamily="34" charset="0"/>
                <a:cs typeface="Arial" pitchFamily="34" charset="0"/>
              </a:rPr>
              <a:t>Issue Identification and Prioritization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2000" dirty="0">
                <a:latin typeface="Calibri" pitchFamily="34" charset="0"/>
                <a:cs typeface="Arial" pitchFamily="34" charset="0"/>
              </a:rPr>
              <a:t>Solution Design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2000" dirty="0">
                <a:latin typeface="Calibri" pitchFamily="34" charset="0"/>
                <a:cs typeface="Arial" pitchFamily="34" charset="0"/>
              </a:rPr>
              <a:t>Advocacy and Handover to Public Sector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2000" dirty="0">
                <a:latin typeface="Calibri" pitchFamily="34" charset="0"/>
                <a:cs typeface="Arial" pitchFamily="34" charset="0"/>
              </a:rPr>
              <a:t>Legislative / Executive Process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2000" dirty="0">
                <a:latin typeface="Calibri" pitchFamily="34" charset="0"/>
                <a:cs typeface="Arial" pitchFamily="34" charset="0"/>
              </a:rPr>
              <a:t>Implementation, M&amp;E and Follow-up</a:t>
            </a:r>
          </a:p>
          <a:p>
            <a:pPr marL="292100" indent="-292100">
              <a:buClr>
                <a:srgbClr val="FEB515"/>
              </a:buClr>
              <a:defRPr/>
            </a:pPr>
            <a:endParaRPr lang="en-US" sz="2000" dirty="0">
              <a:latin typeface="Calibri" pitchFamily="34" charset="0"/>
              <a:cs typeface="Arial" pitchFamily="34" charset="0"/>
            </a:endParaRPr>
          </a:p>
          <a:p>
            <a:pPr marL="292100" indent="-292100">
              <a:buFont typeface="Wingdings" pitchFamily="2" charset="2"/>
              <a:buChar char="q"/>
              <a:defRPr/>
            </a:pPr>
            <a:r>
              <a:rPr lang="en-US" sz="2000" dirty="0">
                <a:latin typeface="Calibri" pitchFamily="34" charset="0"/>
                <a:cs typeface="Arial" pitchFamily="34" charset="0"/>
              </a:rPr>
              <a:t>For each of these steps, the PPD’s impact on a given reform is scored as follows and summed up: </a:t>
            </a:r>
          </a:p>
          <a:p>
            <a:pPr marL="685800" lvl="1" indent="-228600">
              <a:buClr>
                <a:srgbClr val="FEB515"/>
              </a:buClr>
              <a:defRPr/>
            </a:pPr>
            <a:r>
              <a:rPr lang="en-US" sz="2000" dirty="0">
                <a:latin typeface="Calibri" pitchFamily="34" charset="0"/>
                <a:cs typeface="Arial" pitchFamily="34" charset="0"/>
              </a:rPr>
              <a:t>	</a:t>
            </a:r>
            <a:r>
              <a:rPr lang="en-US" sz="2000" b="1" dirty="0">
                <a:latin typeface="Calibri" pitchFamily="34" charset="0"/>
                <a:cs typeface="Arial" pitchFamily="34" charset="0"/>
              </a:rPr>
              <a:t>0		</a:t>
            </a:r>
            <a:r>
              <a:rPr lang="en-US" sz="2000" dirty="0">
                <a:latin typeface="Calibri" pitchFamily="34" charset="0"/>
                <a:cs typeface="Arial" pitchFamily="34" charset="0"/>
              </a:rPr>
              <a:t>the PPD has no impact on this step</a:t>
            </a:r>
          </a:p>
          <a:p>
            <a:pPr marL="685800" lvl="1" indent="-228600">
              <a:buClr>
                <a:srgbClr val="FEB515"/>
              </a:buClr>
              <a:defRPr/>
            </a:pPr>
            <a:r>
              <a:rPr lang="en-US" sz="2000" dirty="0">
                <a:latin typeface="Calibri" pitchFamily="34" charset="0"/>
                <a:cs typeface="Arial" pitchFamily="34" charset="0"/>
              </a:rPr>
              <a:t>	</a:t>
            </a:r>
            <a:r>
              <a:rPr lang="en-US" sz="2000" b="1" dirty="0">
                <a:latin typeface="Calibri" pitchFamily="34" charset="0"/>
                <a:cs typeface="Arial" pitchFamily="34" charset="0"/>
              </a:rPr>
              <a:t>1 		</a:t>
            </a:r>
            <a:r>
              <a:rPr lang="en-US" sz="2000" dirty="0">
                <a:latin typeface="Calibri" pitchFamily="34" charset="0"/>
                <a:cs typeface="Arial" pitchFamily="34" charset="0"/>
              </a:rPr>
              <a:t>this step benefited from input from the PPD</a:t>
            </a:r>
          </a:p>
          <a:p>
            <a:pPr marL="685800" lvl="1" indent="-228600">
              <a:buClr>
                <a:srgbClr val="FEB515"/>
              </a:buClr>
              <a:defRPr/>
            </a:pPr>
            <a:r>
              <a:rPr lang="en-US" sz="2000" dirty="0">
                <a:latin typeface="Calibri" pitchFamily="34" charset="0"/>
                <a:cs typeface="Arial" pitchFamily="34" charset="0"/>
              </a:rPr>
              <a:t>	</a:t>
            </a:r>
            <a:r>
              <a:rPr lang="en-US" sz="2000" b="1" dirty="0">
                <a:latin typeface="Calibri" pitchFamily="34" charset="0"/>
                <a:cs typeface="Arial" pitchFamily="34" charset="0"/>
              </a:rPr>
              <a:t>2</a:t>
            </a:r>
            <a:r>
              <a:rPr lang="en-US" sz="2000" dirty="0">
                <a:latin typeface="Calibri" pitchFamily="34" charset="0"/>
                <a:cs typeface="Arial" pitchFamily="34" charset="0"/>
              </a:rPr>
              <a:t> 		the role of the PPD was crucial in the accelerating this step</a:t>
            </a:r>
          </a:p>
          <a:p>
            <a:pPr marL="685800" lvl="1" indent="-228600">
              <a:buClr>
                <a:srgbClr val="FEB515"/>
              </a:buClr>
              <a:defRPr/>
            </a:pPr>
            <a:r>
              <a:rPr lang="en-US" sz="2000" dirty="0">
                <a:latin typeface="Calibri" pitchFamily="34" charset="0"/>
                <a:cs typeface="Arial" pitchFamily="34" charset="0"/>
              </a:rPr>
              <a:t>	</a:t>
            </a:r>
            <a:r>
              <a:rPr lang="en-US" sz="2000" b="1" dirty="0">
                <a:latin typeface="Calibri" pitchFamily="34" charset="0"/>
                <a:cs typeface="Arial" pitchFamily="34" charset="0"/>
              </a:rPr>
              <a:t>3</a:t>
            </a:r>
            <a:r>
              <a:rPr lang="en-US" sz="2000" dirty="0">
                <a:latin typeface="Calibri" pitchFamily="34" charset="0"/>
                <a:cs typeface="Arial" pitchFamily="34" charset="0"/>
              </a:rPr>
              <a:t> 		the PPD was solely responsible for this step</a:t>
            </a:r>
          </a:p>
          <a:p>
            <a:pPr marL="228600" lvl="1" indent="-228600" algn="ctr">
              <a:buClr>
                <a:srgbClr val="FEB515"/>
              </a:buClr>
              <a:defRPr/>
            </a:pPr>
            <a:endParaRPr lang="en-US" sz="18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28600" lvl="1" indent="-228600" algn="ctr">
              <a:buClr>
                <a:srgbClr val="FEB515"/>
              </a:buClr>
              <a:defRPr/>
            </a:pPr>
            <a:r>
              <a:rPr lang="en-US" sz="1800" dirty="0"/>
              <a:t/>
            </a:r>
            <a:br>
              <a:rPr lang="en-US" sz="1800" dirty="0"/>
            </a:br>
            <a:endParaRPr lang="en-US" sz="18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Clr>
                <a:srgbClr val="FEB515"/>
              </a:buClr>
              <a:defRPr/>
            </a:pPr>
            <a:endParaRPr lang="en-US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8077200" y="6657975"/>
            <a:ext cx="990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fld id="{49E17E5B-E3F4-4148-A19E-EA4CE60F8D02}" type="slidenum">
              <a:rPr lang="fr-FR" sz="1200">
                <a:solidFill>
                  <a:schemeClr val="bg1"/>
                </a:solidFill>
                <a:latin typeface="55 Helvetica Roman"/>
              </a:rPr>
              <a:pPr algn="r">
                <a:spcBef>
                  <a:spcPct val="50000"/>
                </a:spcBef>
              </a:pPr>
              <a:t>18</a:t>
            </a:fld>
            <a:endParaRPr lang="fr-FR" sz="1200">
              <a:solidFill>
                <a:schemeClr val="bg1"/>
              </a:solidFill>
              <a:latin typeface="55 Helvetica Roman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579438" y="228600"/>
            <a:ext cx="811305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sz="2800" b="1" dirty="0" smtClean="0">
                <a:solidFill>
                  <a:srgbClr val="FFCC00"/>
                </a:solidFill>
                <a:latin typeface="Calibri" panose="020F0502020204030204" pitchFamily="34" charset="0"/>
              </a:rPr>
              <a:t>Impact </a:t>
            </a:r>
            <a:r>
              <a:rPr lang="en-US" sz="2800" b="1" dirty="0">
                <a:solidFill>
                  <a:srgbClr val="FFCC00"/>
                </a:solidFill>
                <a:latin typeface="Calibri" panose="020F0502020204030204" pitchFamily="34" charset="0"/>
              </a:rPr>
              <a:t>on Reform Process: PPD Reform Process Table</a:t>
            </a:r>
          </a:p>
        </p:txBody>
      </p:sp>
    </p:spTree>
    <p:extLst>
      <p:ext uri="{BB962C8B-B14F-4D97-AF65-F5344CB8AC3E}">
        <p14:creationId xmlns:p14="http://schemas.microsoft.com/office/powerpoint/2010/main" val="1602452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8534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buClr>
                <a:srgbClr val="FEB515"/>
              </a:buClr>
            </a:pPr>
            <a:r>
              <a:rPr lang="en-US" sz="1800"/>
              <a:t/>
            </a:r>
            <a:br>
              <a:rPr lang="en-US" sz="1800"/>
            </a:br>
            <a:r>
              <a:rPr lang="en-US" sz="1800"/>
              <a:t/>
            </a:r>
            <a:br>
              <a:rPr lang="en-US" sz="1800"/>
            </a:br>
            <a:endParaRPr lang="en-US" sz="1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8077200" y="6657975"/>
            <a:ext cx="990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fld id="{01C5E93A-DCD0-45F5-BE8C-E6709F60FE8B}" type="slidenum">
              <a:rPr lang="fr-FR" sz="1200">
                <a:solidFill>
                  <a:schemeClr val="bg1"/>
                </a:solidFill>
                <a:latin typeface="55 Helvetica Roman"/>
              </a:rPr>
              <a:pPr algn="r">
                <a:spcBef>
                  <a:spcPct val="50000"/>
                </a:spcBef>
              </a:pPr>
              <a:t>19</a:t>
            </a:fld>
            <a:endParaRPr lang="fr-FR" sz="1200">
              <a:solidFill>
                <a:schemeClr val="bg1"/>
              </a:solidFill>
              <a:latin typeface="55 Helvetica Roman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579438" y="228600"/>
            <a:ext cx="7708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b="1">
                <a:solidFill>
                  <a:srgbClr val="FFCC00"/>
                </a:solidFill>
                <a:latin typeface="Arial" panose="020B0604020202020204" pitchFamily="34" charset="0"/>
              </a:rPr>
              <a:t>PPD Impact on Reform Process Cambodia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0400" y="1066800"/>
          <a:ext cx="7721599" cy="4700590"/>
        </p:xfrm>
        <a:graphic>
          <a:graphicData uri="http://schemas.openxmlformats.org/drawingml/2006/table">
            <a:tbl>
              <a:tblPr/>
              <a:tblGrid>
                <a:gridCol w="1624016"/>
                <a:gridCol w="1372493"/>
                <a:gridCol w="976302"/>
                <a:gridCol w="1033022"/>
                <a:gridCol w="1115527"/>
                <a:gridCol w="1600239"/>
              </a:tblGrid>
              <a:tr h="3922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 pitchFamily="34" charset="0"/>
                          <a:ea typeface="MS Mincho"/>
                          <a:cs typeface="Times New Roman"/>
                        </a:rPr>
                        <a:t>Name of Reform</a:t>
                      </a:r>
                      <a:endParaRPr lang="en-US" sz="16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 pitchFamily="34" charset="0"/>
                          <a:ea typeface="MS Mincho"/>
                          <a:cs typeface="Times New Roman"/>
                        </a:rPr>
                        <a:t>Reform Process Step</a:t>
                      </a:r>
                      <a:endParaRPr lang="en-US" sz="16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0401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rebuchet MS"/>
                        <a:ea typeface="MS Mincho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 pitchFamily="34" charset="0"/>
                          <a:ea typeface="MS Mincho"/>
                          <a:cs typeface="Times New Roman"/>
                        </a:rPr>
                        <a:t>Issue </a:t>
                      </a:r>
                      <a:r>
                        <a:rPr lang="en-US" sz="1400" b="1" dirty="0" smtClean="0">
                          <a:latin typeface="Calibri" pitchFamily="34" charset="0"/>
                          <a:ea typeface="MS Mincho"/>
                          <a:cs typeface="Times New Roman"/>
                        </a:rPr>
                        <a:t>Identification</a:t>
                      </a:r>
                      <a:r>
                        <a:rPr lang="en-US" sz="1400" b="1" baseline="0" dirty="0" smtClean="0">
                          <a:latin typeface="Calibri" pitchFamily="34" charset="0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latin typeface="Calibri" pitchFamily="34" charset="0"/>
                          <a:ea typeface="MS Mincho"/>
                          <a:cs typeface="Times New Roman"/>
                        </a:rPr>
                        <a:t>+ </a:t>
                      </a:r>
                      <a:r>
                        <a:rPr lang="en-US" sz="1400" b="1" dirty="0">
                          <a:latin typeface="Calibri" pitchFamily="34" charset="0"/>
                          <a:ea typeface="MS Mincho"/>
                          <a:cs typeface="Times New Roman"/>
                        </a:rPr>
                        <a:t>Prioritization</a:t>
                      </a:r>
                      <a:endParaRPr lang="en-US" sz="14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 pitchFamily="34" charset="0"/>
                          <a:ea typeface="MS Mincho"/>
                          <a:cs typeface="Times New Roman"/>
                        </a:rPr>
                        <a:t>Solution Design</a:t>
                      </a:r>
                      <a:endParaRPr lang="en-US" sz="14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 pitchFamily="34" charset="0"/>
                          <a:ea typeface="MS Mincho"/>
                          <a:cs typeface="Times New Roman"/>
                        </a:rPr>
                        <a:t>Advocacy and Handover to Public Sector</a:t>
                      </a:r>
                      <a:endParaRPr lang="en-US" sz="14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Calibri" pitchFamily="34" charset="0"/>
                          <a:ea typeface="MS Mincho"/>
                          <a:cs typeface="Times New Roman"/>
                        </a:rPr>
                        <a:t>Legislative/ </a:t>
                      </a:r>
                      <a:r>
                        <a:rPr lang="en-US" sz="1400" b="1" dirty="0">
                          <a:latin typeface="Calibri" pitchFamily="34" charset="0"/>
                          <a:ea typeface="MS Mincho"/>
                          <a:cs typeface="Times New Roman"/>
                        </a:rPr>
                        <a:t>Executive Process</a:t>
                      </a:r>
                      <a:endParaRPr lang="en-US" sz="14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 pitchFamily="34" charset="0"/>
                          <a:ea typeface="MS Mincho"/>
                          <a:cs typeface="Times New Roman"/>
                        </a:rPr>
                        <a:t>Implementation, M&amp;E + Follow Up</a:t>
                      </a:r>
                      <a:endParaRPr lang="en-US" sz="14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845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Scanning at Sihanoukville Port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0.5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2.0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51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2.33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0.67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1.0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416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VAT Refund on Export Goods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0.5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1.0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0.0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0.0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0.0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6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Garment Tax Holiday Extension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0.5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2.0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51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2.0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51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1.0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1.0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571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Banking Sector Ratios and Licensing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1.0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1.0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1.67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0.67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0.0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6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Siem Reap Ring Road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1.0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2.0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51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2.33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0.33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0.0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Postponement of Accommodation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Tax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0.0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2.0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51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1.67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0.67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itchFamily="34" charset="0"/>
                          <a:ea typeface="MS Mincho"/>
                          <a:cs typeface="Times New Roman"/>
                        </a:rPr>
                        <a:t>0.0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135">
                <a:tc gridSpan="6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4" marR="639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89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  <a:ea typeface="MS Mincho"/>
                          <a:cs typeface="Times New Roman"/>
                        </a:rPr>
                        <a:t>AVERAGE</a:t>
                      </a:r>
                      <a:endParaRPr lang="en-US" sz="18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rebuchet MS"/>
                          <a:ea typeface="MS Mincho"/>
                          <a:cs typeface="Times New Roman"/>
                        </a:rPr>
                        <a:t>0.58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rebuchet MS"/>
                          <a:ea typeface="MS Mincho"/>
                          <a:cs typeface="Times New Roman"/>
                        </a:rPr>
                        <a:t>1.67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rebuchet MS"/>
                          <a:ea typeface="MS Mincho"/>
                          <a:cs typeface="Times New Roman"/>
                        </a:rPr>
                        <a:t>1.67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rebuchet MS"/>
                          <a:ea typeface="MS Mincho"/>
                          <a:cs typeface="Times New Roman"/>
                        </a:rPr>
                        <a:t>0.56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rebuchet MS"/>
                          <a:ea typeface="MS Mincho"/>
                          <a:cs typeface="Times New Roman"/>
                        </a:rPr>
                        <a:t>0.33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46" marR="639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641" name="Rectangle 6"/>
          <p:cNvSpPr>
            <a:spLocks noChangeArrowheads="1"/>
          </p:cNvSpPr>
          <p:nvPr/>
        </p:nvSpPr>
        <p:spPr bwMode="auto">
          <a:xfrm>
            <a:off x="0" y="-94565"/>
            <a:ext cx="7467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sz="1200" b="1" dirty="0" smtClean="0">
                <a:latin typeface="Trebuchet MS" panose="020B0603020202020204" pitchFamily="34" charset="0"/>
                <a:ea typeface="MS Mincho" panose="02020609040205080304" pitchFamily="49" charset="-128"/>
                <a:cs typeface="Latha" panose="020B0604020202020204" pitchFamily="34" charset="0"/>
              </a:rPr>
              <a:t> </a:t>
            </a:r>
            <a:endParaRPr lang="en-US" sz="900" dirty="0">
              <a:ea typeface="MS Mincho" panose="02020609040205080304" pitchFamily="49" charset="-128"/>
              <a:cs typeface="Latha" panose="020B0604020202020204" pitchFamily="34" charset="0"/>
            </a:endParaRPr>
          </a:p>
          <a:p>
            <a:endParaRPr lang="en-US" dirty="0">
              <a:ea typeface="MS Mincho" panose="02020609040205080304" pitchFamily="49" charset="-128"/>
              <a:cs typeface="Latha" panose="020B0604020202020204" pitchFamily="34" charset="0"/>
            </a:endParaRPr>
          </a:p>
        </p:txBody>
      </p:sp>
      <p:sp>
        <p:nvSpPr>
          <p:cNvPr id="23642" name="TextBox 10"/>
          <p:cNvSpPr txBox="1">
            <a:spLocks noChangeArrowheads="1"/>
          </p:cNvSpPr>
          <p:nvPr/>
        </p:nvSpPr>
        <p:spPr bwMode="auto">
          <a:xfrm>
            <a:off x="1600200" y="5943600"/>
            <a:ext cx="548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/>
            <a:r>
              <a:rPr lang="en-US" sz="1800" b="1">
                <a:latin typeface="Calibri" panose="020F0502020204030204" pitchFamily="34" charset="0"/>
              </a:rPr>
              <a:t>Reform Process Score for this PPD = 0.96</a:t>
            </a:r>
          </a:p>
        </p:txBody>
      </p:sp>
    </p:spTree>
    <p:extLst>
      <p:ext uri="{BB962C8B-B14F-4D97-AF65-F5344CB8AC3E}">
        <p14:creationId xmlns:p14="http://schemas.microsoft.com/office/powerpoint/2010/main" val="3903569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796197" y="2667000"/>
            <a:ext cx="1896673" cy="70788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4000" b="1" dirty="0" smtClean="0"/>
              <a:t>Impact?</a:t>
            </a:r>
            <a:endParaRPr lang="en-US" sz="4000" b="1" dirty="0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8077200" y="6657975"/>
            <a:ext cx="990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fld id="{5921ED3D-3856-4D9D-A289-5C9EEBEB9341}" type="slidenum">
              <a:rPr lang="en-US" sz="1200">
                <a:solidFill>
                  <a:schemeClr val="bg1"/>
                </a:solidFill>
                <a:latin typeface="55 Helvetica Roman" charset="0"/>
              </a:rPr>
              <a:pPr algn="r" eaLnBrk="0" hangingPunct="0">
                <a:spcBef>
                  <a:spcPct val="50000"/>
                </a:spcBef>
              </a:pPr>
              <a:t>2</a:t>
            </a:fld>
            <a:endParaRPr lang="en-US" sz="1200">
              <a:solidFill>
                <a:schemeClr val="bg1"/>
              </a:solidFill>
              <a:latin typeface="55 Helvetica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0901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85344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latin typeface="Calibri" pitchFamily="34" charset="0"/>
                <a:cs typeface="Arial" pitchFamily="34" charset="0"/>
              </a:rPr>
              <a:t>Why M&amp;E?</a:t>
            </a:r>
          </a:p>
          <a:p>
            <a:pPr marL="233363" indent="-233363">
              <a:buFont typeface="Arial" pitchFamily="34" charset="0"/>
              <a:buChar char="•"/>
              <a:defRPr/>
            </a:pPr>
            <a:r>
              <a:rPr lang="en-US" sz="2400" dirty="0">
                <a:latin typeface="Calibri" pitchFamily="34" charset="0"/>
                <a:cs typeface="Arial" pitchFamily="34" charset="0"/>
              </a:rPr>
              <a:t>Learning from experience, create basis for reassessing priorities </a:t>
            </a:r>
          </a:p>
          <a:p>
            <a:pPr marL="233363" indent="-233363">
              <a:buFont typeface="Arial" pitchFamily="34" charset="0"/>
              <a:buChar char="•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Planning 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and (re-)allocating resources, keeping projects on track</a:t>
            </a:r>
          </a:p>
          <a:p>
            <a:pPr marL="233363" indent="-233363">
              <a:buFont typeface="Arial" pitchFamily="34" charset="0"/>
              <a:buChar char="•"/>
              <a:defRPr/>
            </a:pPr>
            <a:r>
              <a:rPr lang="en-US" sz="2400" dirty="0">
                <a:latin typeface="Calibri" pitchFamily="34" charset="0"/>
                <a:cs typeface="Arial" pitchFamily="34" charset="0"/>
              </a:rPr>
              <a:t>Demonstrating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results and impact, 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create an evidence base for current and future projects</a:t>
            </a:r>
          </a:p>
          <a:p>
            <a:pPr marL="233363" indent="-233363">
              <a:buFont typeface="Arial" pitchFamily="34" charset="0"/>
              <a:buChar char="•"/>
              <a:defRPr/>
            </a:pPr>
            <a:r>
              <a:rPr lang="en-US" sz="2400" dirty="0">
                <a:latin typeface="Calibri" pitchFamily="34" charset="0"/>
                <a:cs typeface="Arial" pitchFamily="34" charset="0"/>
              </a:rPr>
              <a:t>Sharing lessons and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experiences</a:t>
            </a:r>
            <a:endParaRPr lang="en-US" sz="2400" dirty="0">
              <a:latin typeface="Calibri" pitchFamily="34" charset="0"/>
              <a:cs typeface="Arial" pitchFamily="34" charset="0"/>
            </a:endParaRPr>
          </a:p>
          <a:p>
            <a:pPr marL="233363" indent="-233363">
              <a:buFont typeface="Arial" pitchFamily="34" charset="0"/>
              <a:buChar char="•"/>
              <a:defRPr/>
            </a:pPr>
            <a:r>
              <a:rPr lang="en-US" sz="2400" dirty="0">
                <a:latin typeface="Calibri" pitchFamily="34" charset="0"/>
                <a:cs typeface="Arial" pitchFamily="34" charset="0"/>
              </a:rPr>
              <a:t>Increasing a PPD’s visibility and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external perceptions 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of relevance</a:t>
            </a:r>
          </a:p>
          <a:p>
            <a:pPr marL="233363" indent="-233363">
              <a:buFont typeface="Arial" pitchFamily="34" charset="0"/>
              <a:buChar char="•"/>
              <a:defRPr/>
            </a:pPr>
            <a:r>
              <a:rPr lang="en-US" sz="2400" dirty="0">
                <a:latin typeface="Calibri" pitchFamily="34" charset="0"/>
                <a:cs typeface="Arial" pitchFamily="34" charset="0"/>
              </a:rPr>
              <a:t>Helps build and embed local M&amp;E capacity and oversight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33363" indent="-233363">
              <a:defRPr/>
            </a:pPr>
            <a:r>
              <a:rPr lang="en-US" sz="2400" b="1" dirty="0">
                <a:latin typeface="Calibri" pitchFamily="34" charset="0"/>
                <a:cs typeface="Arial" pitchFamily="34" charset="0"/>
              </a:rPr>
              <a:t>How?</a:t>
            </a:r>
          </a:p>
          <a:p>
            <a:pPr marL="233363" indent="-233363">
              <a:buFont typeface="Arial" pitchFamily="34" charset="0"/>
              <a:buChar char="•"/>
              <a:defRPr/>
            </a:pPr>
            <a:r>
              <a:rPr lang="en-US" sz="2400" dirty="0">
                <a:latin typeface="Calibri" pitchFamily="34" charset="0"/>
                <a:cs typeface="Arial" pitchFamily="34" charset="0"/>
              </a:rPr>
              <a:t>Scientific basis, based on verifiable facts</a:t>
            </a:r>
          </a:p>
          <a:p>
            <a:pPr marL="233363" indent="-233363">
              <a:buFont typeface="Arial" pitchFamily="34" charset="0"/>
              <a:buChar char="•"/>
              <a:defRPr/>
            </a:pPr>
            <a:r>
              <a:rPr lang="en-US" sz="2400" dirty="0">
                <a:latin typeface="Calibri" pitchFamily="34" charset="0"/>
                <a:cs typeface="Arial" pitchFamily="34" charset="0"/>
              </a:rPr>
              <a:t>Strong participatory approach, active engagement of local actors, build local M&amp;E capability and oversight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process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2400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8077200" y="6657975"/>
            <a:ext cx="990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fld id="{403BA294-EED2-40D0-9100-9FA9110815D9}" type="slidenum">
              <a:rPr lang="fr-FR" sz="1200">
                <a:solidFill>
                  <a:schemeClr val="bg1"/>
                </a:solidFill>
                <a:latin typeface="55 Helvetica Roman"/>
              </a:rPr>
              <a:pPr algn="r">
                <a:spcBef>
                  <a:spcPct val="50000"/>
                </a:spcBef>
              </a:pPr>
              <a:t>20</a:t>
            </a:fld>
            <a:endParaRPr lang="fr-FR" sz="1200">
              <a:solidFill>
                <a:schemeClr val="bg1"/>
              </a:solidFill>
              <a:latin typeface="55 Helvetica Roman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579438" y="228600"/>
            <a:ext cx="6556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sz="2800" b="1">
                <a:solidFill>
                  <a:srgbClr val="FFCC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is M&amp;E and why do we undertake it?</a:t>
            </a:r>
          </a:p>
        </p:txBody>
      </p:sp>
    </p:spTree>
    <p:extLst>
      <p:ext uri="{BB962C8B-B14F-4D97-AF65-F5344CB8AC3E}">
        <p14:creationId xmlns:p14="http://schemas.microsoft.com/office/powerpoint/2010/main" val="2621446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85344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 smtClean="0">
                <a:latin typeface="Calibri" pitchFamily="34" charset="0"/>
              </a:rPr>
              <a:t>But Challenges</a:t>
            </a:r>
          </a:p>
          <a:p>
            <a:pPr marL="400050" indent="-400050">
              <a:buFont typeface="Arial" pitchFamily="34" charset="0"/>
              <a:buChar char="•"/>
              <a:defRPr/>
            </a:pPr>
            <a:r>
              <a:rPr lang="en-US" sz="2800" dirty="0" smtClean="0">
                <a:latin typeface="Calibri" pitchFamily="34" charset="0"/>
                <a:cs typeface="Arial" pitchFamily="34" charset="0"/>
              </a:rPr>
              <a:t>PPD is largely process-oriented – how to measure and assess change?</a:t>
            </a:r>
          </a:p>
          <a:p>
            <a:pPr marL="273050" indent="-273050">
              <a:buFont typeface="Arial" pitchFamily="34" charset="0"/>
              <a:buChar char="•"/>
              <a:defRPr/>
            </a:pPr>
            <a:endParaRPr lang="en-US" sz="2800" dirty="0" smtClean="0">
              <a:latin typeface="Calibri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800" dirty="0" smtClean="0">
                <a:latin typeface="Calibri" pitchFamily="34" charset="0"/>
                <a:cs typeface="Arial" pitchFamily="34" charset="0"/>
              </a:rPr>
              <a:t>Intangible </a:t>
            </a:r>
            <a:r>
              <a:rPr lang="en-US" sz="2800" dirty="0">
                <a:latin typeface="Calibri" pitchFamily="34" charset="0"/>
                <a:cs typeface="Arial" pitchFamily="34" charset="0"/>
              </a:rPr>
              <a:t>benefits and ‘outcomes’ of PPD are significant (trust, cooperation) </a:t>
            </a:r>
            <a:r>
              <a:rPr lang="en-US" sz="2800" dirty="0" smtClean="0">
                <a:latin typeface="Calibri" pitchFamily="34" charset="0"/>
                <a:cs typeface="Arial" pitchFamily="34" charset="0"/>
              </a:rPr>
              <a:t>but </a:t>
            </a:r>
            <a:r>
              <a:rPr lang="en-US" sz="2800" dirty="0">
                <a:latin typeface="Calibri" pitchFamily="34" charset="0"/>
                <a:cs typeface="Arial" pitchFamily="34" charset="0"/>
              </a:rPr>
              <a:t>not easily quantifiable</a:t>
            </a:r>
          </a:p>
          <a:p>
            <a:pPr marL="273050" indent="-273050">
              <a:buFont typeface="Arial" pitchFamily="34" charset="0"/>
              <a:buChar char="•"/>
              <a:defRPr/>
            </a:pPr>
            <a:endParaRPr lang="en-US" sz="2800" dirty="0" smtClean="0">
              <a:latin typeface="Calibri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800" dirty="0" smtClean="0">
                <a:latin typeface="Calibri" pitchFamily="34" charset="0"/>
                <a:cs typeface="Arial" pitchFamily="34" charset="0"/>
              </a:rPr>
              <a:t>Local ownership is important, but PPD </a:t>
            </a:r>
            <a:r>
              <a:rPr lang="en-US" sz="2800" dirty="0">
                <a:latin typeface="Calibri" pitchFamily="34" charset="0"/>
                <a:cs typeface="Arial" pitchFamily="34" charset="0"/>
              </a:rPr>
              <a:t>national stakeholders may have own objectives and targets separate from M&amp;E framework established at </a:t>
            </a:r>
            <a:r>
              <a:rPr lang="en-US" sz="2800" dirty="0" smtClean="0">
                <a:latin typeface="Calibri" pitchFamily="34" charset="0"/>
                <a:cs typeface="Arial" pitchFamily="34" charset="0"/>
              </a:rPr>
              <a:t>onset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2800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8077200" y="6657975"/>
            <a:ext cx="990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fld id="{403BA294-EED2-40D0-9100-9FA9110815D9}" type="slidenum">
              <a:rPr lang="fr-FR" sz="1200">
                <a:solidFill>
                  <a:schemeClr val="bg1"/>
                </a:solidFill>
                <a:latin typeface="55 Helvetica Roman"/>
              </a:rPr>
              <a:pPr algn="r">
                <a:spcBef>
                  <a:spcPct val="50000"/>
                </a:spcBef>
              </a:pPr>
              <a:t>21</a:t>
            </a:fld>
            <a:endParaRPr lang="fr-FR" sz="1200">
              <a:solidFill>
                <a:schemeClr val="bg1"/>
              </a:solidFill>
              <a:latin typeface="55 Helvetica Roman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579438" y="228600"/>
            <a:ext cx="6556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sz="2800" b="1">
                <a:solidFill>
                  <a:srgbClr val="FFCC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is M&amp;E and why do we undertake it?</a:t>
            </a:r>
          </a:p>
        </p:txBody>
      </p:sp>
    </p:spTree>
    <p:extLst>
      <p:ext uri="{BB962C8B-B14F-4D97-AF65-F5344CB8AC3E}">
        <p14:creationId xmlns:p14="http://schemas.microsoft.com/office/powerpoint/2010/main" val="1565746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8534400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en-US" sz="2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en-US" sz="2800" b="1" dirty="0">
                <a:latin typeface="Calibri" pitchFamily="34" charset="0"/>
                <a:cs typeface="Calibri" pitchFamily="34" charset="0"/>
              </a:rPr>
              <a:t>Output performance –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“PPD Summary Scorecard”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endParaRPr lang="en-US" sz="2800" b="1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en-US" sz="2800" b="1" dirty="0">
                <a:latin typeface="Calibri" pitchFamily="34" charset="0"/>
                <a:cs typeface="Calibri" pitchFamily="34" charset="0"/>
              </a:rPr>
              <a:t>Improvement over time -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“PPD Log Frame”</a:t>
            </a:r>
          </a:p>
          <a:p>
            <a:pPr marL="457200" indent="-457200">
              <a:buFontTx/>
              <a:buAutoNum type="arabicPeriod"/>
              <a:defRPr/>
            </a:pPr>
            <a:endParaRPr lang="en-US" sz="28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Organizational </a:t>
            </a:r>
            <a:r>
              <a:rPr lang="en-US" sz="2800" b="1" dirty="0">
                <a:latin typeface="Calibri" pitchFamily="34" charset="0"/>
                <a:cs typeface="Calibri" pitchFamily="34" charset="0"/>
              </a:rPr>
              <a:t>effectiveness –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“PPD Evaluation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Wheel”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endParaRPr lang="en-US" sz="2800" b="1" dirty="0" smtClean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Impact </a:t>
            </a:r>
            <a:r>
              <a:rPr lang="en-US" sz="2800" b="1" dirty="0">
                <a:latin typeface="Calibri" pitchFamily="34" charset="0"/>
                <a:cs typeface="Calibri" pitchFamily="34" charset="0"/>
              </a:rPr>
              <a:t>on reform process –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“PPD Reform Process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Table”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endParaRPr lang="en-US" sz="2400" b="1" dirty="0" smtClean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Clr>
                <a:srgbClr val="FEB515"/>
              </a:buClr>
              <a:defRPr/>
            </a:pPr>
            <a:endParaRPr lang="en-US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228600" indent="-228600">
              <a:buClr>
                <a:srgbClr val="FEB515"/>
              </a:buClr>
              <a:defRPr/>
            </a:pPr>
            <a:endParaRPr lang="en-US" dirty="0">
              <a:solidFill>
                <a:srgbClr val="000099"/>
              </a:solidFill>
              <a:latin typeface="Calibri" pitchFamily="34" charset="0"/>
              <a:cs typeface="Calibri" pitchFamily="34" charset="0"/>
            </a:endParaRPr>
          </a:p>
          <a:p>
            <a:pPr marL="228600" indent="-228600">
              <a:buClr>
                <a:srgbClr val="FEB515"/>
              </a:buClr>
              <a:defRPr/>
            </a:pPr>
            <a:endParaRPr lang="en-US" dirty="0">
              <a:solidFill>
                <a:srgbClr val="0000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8077200" y="6657975"/>
            <a:ext cx="990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fld id="{C2242DD1-4700-4F19-A795-DCDCD79C32D1}" type="slidenum">
              <a:rPr lang="fr-FR" sz="1200">
                <a:solidFill>
                  <a:schemeClr val="bg1"/>
                </a:solidFill>
                <a:latin typeface="55 Helvetica Roman"/>
              </a:rPr>
              <a:pPr algn="r">
                <a:spcBef>
                  <a:spcPct val="50000"/>
                </a:spcBef>
              </a:pPr>
              <a:t>22</a:t>
            </a:fld>
            <a:endParaRPr lang="fr-FR" sz="1200">
              <a:solidFill>
                <a:schemeClr val="bg1"/>
              </a:solidFill>
              <a:latin typeface="55 Helvetica Roman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685800" y="228600"/>
            <a:ext cx="6400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sz="2800" b="1" dirty="0">
                <a:solidFill>
                  <a:srgbClr val="FFCC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 M&amp;E Tools for PPD</a:t>
            </a:r>
          </a:p>
        </p:txBody>
      </p:sp>
    </p:spTree>
    <p:extLst>
      <p:ext uri="{BB962C8B-B14F-4D97-AF65-F5344CB8AC3E}">
        <p14:creationId xmlns:p14="http://schemas.microsoft.com/office/powerpoint/2010/main" val="587892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8534400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CA" sz="2400" dirty="0"/>
              <a:t>PPDs happen in a rich institutional </a:t>
            </a:r>
            <a:r>
              <a:rPr lang="en-CA" sz="2400" dirty="0" smtClean="0"/>
              <a:t>context – can be difficult </a:t>
            </a:r>
            <a:r>
              <a:rPr lang="en-CA" sz="2400" dirty="0"/>
              <a:t>to measure the results of the PPD initiative in </a:t>
            </a:r>
            <a:r>
              <a:rPr lang="en-CA" sz="2400" dirty="0" smtClean="0"/>
              <a:t>isolation</a:t>
            </a:r>
            <a:endParaRPr lang="en-CA" sz="2400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Example – use of PPD within </a:t>
            </a:r>
            <a:r>
              <a:rPr lang="en-US" sz="2400" dirty="0"/>
              <a:t>an IFC </a:t>
            </a:r>
            <a:r>
              <a:rPr lang="en-US" sz="2400" dirty="0" smtClean="0"/>
              <a:t>IC project rarely is free-standing; used instead as </a:t>
            </a:r>
            <a:r>
              <a:rPr lang="en-US" sz="2400" dirty="0"/>
              <a:t>a cross-cutting tool to </a:t>
            </a:r>
            <a:r>
              <a:rPr lang="en-US" sz="2400" dirty="0" smtClean="0"/>
              <a:t>help achieve relevant </a:t>
            </a:r>
            <a:r>
              <a:rPr lang="en-US" sz="2400" dirty="0"/>
              <a:t>and sustainable project </a:t>
            </a:r>
            <a:r>
              <a:rPr lang="en-US" sz="2400" dirty="0" smtClean="0"/>
              <a:t>objectives</a:t>
            </a:r>
            <a:endParaRPr lang="en-US" sz="2400" dirty="0"/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As such, results brought about by PPD go </a:t>
            </a:r>
            <a:r>
              <a:rPr lang="en-US" sz="2400" dirty="0" smtClean="0"/>
              <a:t>together with overall </a:t>
            </a:r>
            <a:r>
              <a:rPr lang="en-US" sz="2400" dirty="0"/>
              <a:t>success of individual projects and, accordingly, need to be measured and evaluated within each project’s </a:t>
            </a:r>
            <a:r>
              <a:rPr lang="en-US" sz="2400" dirty="0" smtClean="0"/>
              <a:t>context</a:t>
            </a:r>
            <a:endParaRPr lang="en-US" sz="2400" dirty="0"/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algn="ctr">
              <a:defRPr/>
            </a:pPr>
            <a:r>
              <a:rPr lang="en-US" sz="2400" b="1" i="1" dirty="0" smtClean="0"/>
              <a:t>Does assessing </a:t>
            </a:r>
            <a:r>
              <a:rPr lang="en-US" sz="2400" b="1" i="1" dirty="0" smtClean="0"/>
              <a:t>changes </a:t>
            </a:r>
            <a:r>
              <a:rPr lang="en-US" sz="2400" b="1" i="1" dirty="0"/>
              <a:t>catalyzed by PPD activities </a:t>
            </a:r>
            <a:r>
              <a:rPr lang="en-US" sz="2400" b="1" i="1" dirty="0" smtClean="0"/>
              <a:t>require </a:t>
            </a:r>
            <a:r>
              <a:rPr lang="en-US" sz="2400" b="1" i="1" dirty="0"/>
              <a:t>a slightly different approach than the one applied to free-standing PPD </a:t>
            </a:r>
            <a:r>
              <a:rPr lang="en-US" sz="2400" b="1" i="1" dirty="0" smtClean="0"/>
              <a:t>projects?</a:t>
            </a:r>
            <a:endParaRPr lang="en-US" sz="2400" b="1" i="1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US" sz="2400" dirty="0"/>
          </a:p>
          <a:p>
            <a:pPr marL="457200" indent="-457200">
              <a:buFontTx/>
              <a:buAutoNum type="arabicPeriod"/>
              <a:defRPr/>
            </a:pPr>
            <a:endParaRPr lang="en-US" sz="2400" b="1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Clr>
                <a:srgbClr val="FEB515"/>
              </a:buClr>
              <a:defRPr/>
            </a:pPr>
            <a:endParaRPr lang="en-US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Clr>
                <a:srgbClr val="FEB515"/>
              </a:buClr>
              <a:defRPr/>
            </a:pPr>
            <a:endParaRPr lang="en-US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228600" indent="-228600">
              <a:buClr>
                <a:srgbClr val="FEB515"/>
              </a:buClr>
              <a:defRPr/>
            </a:pPr>
            <a:endParaRPr lang="en-US" dirty="0">
              <a:solidFill>
                <a:srgbClr val="000099"/>
              </a:solidFill>
              <a:latin typeface="Calibri" pitchFamily="34" charset="0"/>
              <a:cs typeface="Calibri" pitchFamily="34" charset="0"/>
            </a:endParaRPr>
          </a:p>
          <a:p>
            <a:pPr marL="228600" indent="-228600">
              <a:buClr>
                <a:srgbClr val="FEB515"/>
              </a:buClr>
              <a:defRPr/>
            </a:pPr>
            <a:endParaRPr lang="en-US" dirty="0">
              <a:solidFill>
                <a:srgbClr val="0000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8077200" y="6657975"/>
            <a:ext cx="990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fld id="{95F7E691-B8DB-4F7D-A9B8-CE969352306A}" type="slidenum">
              <a:rPr lang="fr-FR" sz="1200">
                <a:solidFill>
                  <a:schemeClr val="bg1"/>
                </a:solidFill>
                <a:latin typeface="55 Helvetica Roman"/>
              </a:rPr>
              <a:pPr algn="r">
                <a:spcBef>
                  <a:spcPct val="50000"/>
                </a:spcBef>
              </a:pPr>
              <a:t>23</a:t>
            </a:fld>
            <a:endParaRPr lang="fr-FR" sz="1200">
              <a:solidFill>
                <a:schemeClr val="bg1"/>
              </a:solidFill>
              <a:latin typeface="55 Helvetica Roman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5800" y="228600"/>
            <a:ext cx="7924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sz="2800" b="1" dirty="0" smtClean="0">
                <a:solidFill>
                  <a:srgbClr val="FFCC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M&amp;E </a:t>
            </a:r>
            <a:r>
              <a:rPr lang="en-US" sz="2800" b="1" dirty="0" smtClean="0">
                <a:solidFill>
                  <a:srgbClr val="FFCC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Different Institutional Arrangements</a:t>
            </a:r>
            <a:endParaRPr lang="en-US" sz="2800" b="1" dirty="0">
              <a:solidFill>
                <a:srgbClr val="FFCC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847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 b="1" smtClean="0">
                <a:solidFill>
                  <a:srgbClr val="FFCC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Telling the PPD Story – Capturing Results (IFC AS)</a:t>
            </a:r>
            <a:br>
              <a:rPr lang="en-US" sz="2800" b="1" smtClean="0">
                <a:solidFill>
                  <a:srgbClr val="FFCC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8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525963"/>
          </a:xfrm>
        </p:spPr>
        <p:txBody>
          <a:bodyPr>
            <a:noAutofit/>
          </a:bodyPr>
          <a:lstStyle/>
          <a:p>
            <a:pPr marL="355600" indent="-241300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Use a more targeted way to capture </a:t>
            </a:r>
            <a:r>
              <a:rPr lang="en-US" sz="2400" dirty="0"/>
              <a:t>results </a:t>
            </a:r>
            <a:r>
              <a:rPr lang="en-US" sz="2400" dirty="0" smtClean="0"/>
              <a:t>that incorporates </a:t>
            </a:r>
            <a:r>
              <a:rPr lang="en-US" sz="2400" dirty="0"/>
              <a:t>both the tangible and the intangible aspects of PPD work and that </a:t>
            </a:r>
            <a:r>
              <a:rPr lang="en-US" sz="2400" dirty="0" smtClean="0"/>
              <a:t>allows </a:t>
            </a:r>
            <a:r>
              <a:rPr lang="en-US" sz="2400" dirty="0"/>
              <a:t>project leaders to gauge </a:t>
            </a:r>
            <a:r>
              <a:rPr lang="en-US" sz="2400" dirty="0" smtClean="0"/>
              <a:t>the </a:t>
            </a:r>
            <a:r>
              <a:rPr lang="en-US" sz="2400" dirty="0"/>
              <a:t>value-added of </a:t>
            </a:r>
            <a:r>
              <a:rPr lang="en-US" sz="2400" dirty="0" smtClean="0"/>
              <a:t>the PPD Tool</a:t>
            </a:r>
          </a:p>
          <a:p>
            <a:pPr marL="355600" indent="-241300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PPD activities </a:t>
            </a:r>
            <a:r>
              <a:rPr lang="en-US" sz="2400" dirty="0"/>
              <a:t>to be tracked via 3 indicators:</a:t>
            </a:r>
          </a:p>
          <a:p>
            <a:pPr lvl="1" algn="just">
              <a:defRPr/>
            </a:pPr>
            <a:r>
              <a:rPr lang="en-US" sz="2400" dirty="0" smtClean="0">
                <a:solidFill>
                  <a:srgbClr val="00B050"/>
                </a:solidFill>
              </a:rPr>
              <a:t># of </a:t>
            </a:r>
            <a:r>
              <a:rPr lang="en-US" sz="2400" dirty="0">
                <a:solidFill>
                  <a:srgbClr val="00B050"/>
                </a:solidFill>
              </a:rPr>
              <a:t>coordination mechanisms created and </a:t>
            </a:r>
            <a:r>
              <a:rPr lang="en-US" sz="2400" dirty="0" smtClean="0">
                <a:solidFill>
                  <a:srgbClr val="00B050"/>
                </a:solidFill>
              </a:rPr>
              <a:t>operational</a:t>
            </a:r>
            <a:endParaRPr lang="en-US" sz="2400" dirty="0">
              <a:solidFill>
                <a:srgbClr val="00B050"/>
              </a:solidFill>
            </a:endParaRPr>
          </a:p>
          <a:p>
            <a:pPr lvl="1" algn="just">
              <a:defRPr/>
            </a:pPr>
            <a:r>
              <a:rPr lang="en-US" sz="2400" dirty="0" smtClean="0">
                <a:solidFill>
                  <a:srgbClr val="00B050"/>
                </a:solidFill>
              </a:rPr>
              <a:t># of </a:t>
            </a:r>
            <a:r>
              <a:rPr lang="en-US" sz="2400" dirty="0">
                <a:solidFill>
                  <a:srgbClr val="00B050"/>
                </a:solidFill>
              </a:rPr>
              <a:t>measures put forward by PPD for </a:t>
            </a:r>
            <a:r>
              <a:rPr lang="en-US" sz="2400" dirty="0" smtClean="0">
                <a:solidFill>
                  <a:srgbClr val="00B050"/>
                </a:solidFill>
              </a:rPr>
              <a:t>implementation</a:t>
            </a:r>
            <a:endParaRPr lang="en-US" sz="2400" dirty="0">
              <a:solidFill>
                <a:srgbClr val="00B050"/>
              </a:solidFill>
            </a:endParaRPr>
          </a:p>
          <a:p>
            <a:pPr lvl="1" algn="just">
              <a:defRPr/>
            </a:pPr>
            <a:r>
              <a:rPr lang="en-US" sz="2400" dirty="0" smtClean="0">
                <a:solidFill>
                  <a:srgbClr val="00B050"/>
                </a:solidFill>
              </a:rPr>
              <a:t># of </a:t>
            </a:r>
            <a:r>
              <a:rPr lang="en-US" sz="2400" dirty="0">
                <a:solidFill>
                  <a:srgbClr val="00B050"/>
                </a:solidFill>
              </a:rPr>
              <a:t>measures put forward by PPD that were </a:t>
            </a:r>
            <a:r>
              <a:rPr lang="en-US" sz="2400" dirty="0" smtClean="0">
                <a:solidFill>
                  <a:srgbClr val="00B050"/>
                </a:solidFill>
              </a:rPr>
              <a:t>implemented</a:t>
            </a:r>
            <a:endParaRPr lang="en-US" sz="2400" dirty="0">
              <a:solidFill>
                <a:srgbClr val="00B050"/>
              </a:solidFill>
            </a:endParaRPr>
          </a:p>
          <a:p>
            <a:pPr algn="just">
              <a:defRPr/>
            </a:pPr>
            <a:r>
              <a:rPr lang="en-US" sz="2400" dirty="0"/>
              <a:t>Indicator-based reporting to be supplemented with a mandatory paragraph of PPD narrative in each Project Supervision </a:t>
            </a:r>
            <a:r>
              <a:rPr lang="en-US" sz="2400" dirty="0" smtClean="0"/>
              <a:t>Report, guided by some exploratory questions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84877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 b="1" smtClean="0">
                <a:solidFill>
                  <a:srgbClr val="FFCC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Telling the PPD Story – Capturing Results (IFC AS)</a:t>
            </a:r>
            <a:endParaRPr lang="en-US" sz="280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990600"/>
            <a:ext cx="8534400" cy="5486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55600" lvl="1" indent="-355600">
              <a:buFont typeface="Arial" panose="020B0604020202020204" pitchFamily="34" charset="0"/>
              <a:buChar char="•"/>
            </a:pPr>
            <a:r>
              <a:rPr lang="en-US" sz="2400" dirty="0" smtClean="0"/>
              <a:t>At what stage of the project did the PPD emerge?</a:t>
            </a:r>
          </a:p>
          <a:p>
            <a:pPr marL="355600" lvl="1" indent="-355600">
              <a:buFont typeface="Arial" panose="020B0604020202020204" pitchFamily="34" charset="0"/>
              <a:buChar char="•"/>
            </a:pPr>
            <a:r>
              <a:rPr lang="en-US" sz="2400" dirty="0" smtClean="0"/>
              <a:t>Did the PPD offer a vehicle of engagement for disenfranchised/under-represented groups? </a:t>
            </a:r>
          </a:p>
          <a:p>
            <a:pPr marL="355600" lvl="1" indent="-355600">
              <a:buFont typeface="Arial" panose="020B0604020202020204" pitchFamily="34" charset="0"/>
              <a:buChar char="•"/>
            </a:pPr>
            <a:r>
              <a:rPr lang="en-US" sz="2400" dirty="0" smtClean="0"/>
              <a:t>Did the PPD involve any formal research to inform and underpin decision-making?</a:t>
            </a:r>
          </a:p>
          <a:p>
            <a:pPr marL="355600" lvl="1" indent="-355600">
              <a:buFont typeface="Arial" panose="020B0604020202020204" pitchFamily="34" charset="0"/>
              <a:buChar char="•"/>
            </a:pPr>
            <a:r>
              <a:rPr lang="en-US" sz="2400" dirty="0" smtClean="0"/>
              <a:t>How </a:t>
            </a:r>
            <a:r>
              <a:rPr lang="en-US" sz="2400" dirty="0"/>
              <a:t>often did the PPD mechanism engage/convene?</a:t>
            </a:r>
          </a:p>
          <a:p>
            <a:pPr marL="355600" lvl="1" indent="-355600">
              <a:buFont typeface="Arial" panose="020B0604020202020204" pitchFamily="34" charset="0"/>
              <a:buChar char="•"/>
            </a:pPr>
            <a:r>
              <a:rPr lang="en-US" sz="2400" dirty="0" smtClean="0"/>
              <a:t>In </a:t>
            </a:r>
            <a:r>
              <a:rPr lang="en-US" sz="2400" dirty="0"/>
              <a:t>fragile and conflict-affected states, did the PPD contribute to trust- and peace-building, and if so, how?</a:t>
            </a:r>
          </a:p>
          <a:p>
            <a:pPr marL="355600" lvl="1" indent="-355600">
              <a:buFont typeface="Arial" panose="020B0604020202020204" pitchFamily="34" charset="0"/>
              <a:buChar char="•"/>
            </a:pPr>
            <a:r>
              <a:rPr lang="en-US" sz="2400" dirty="0" smtClean="0"/>
              <a:t>How precisely did it add value to the reform effort?</a:t>
            </a:r>
            <a:endParaRPr lang="en-US" sz="2400" dirty="0"/>
          </a:p>
          <a:p>
            <a:pPr marL="355600" lvl="1" indent="-3556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42456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481419" y="2667000"/>
            <a:ext cx="4526240" cy="70788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4000" b="1" dirty="0" smtClean="0"/>
              <a:t>Tool - </a:t>
            </a:r>
            <a:r>
              <a:rPr lang="en-US" sz="4000" b="1" dirty="0" smtClean="0"/>
              <a:t>PPD </a:t>
            </a:r>
            <a:r>
              <a:rPr lang="en-US" sz="4000" b="1" dirty="0" smtClean="0"/>
              <a:t>Scorecard</a:t>
            </a:r>
            <a:endParaRPr lang="en-US" sz="4000" b="1" dirty="0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8077200" y="6657975"/>
            <a:ext cx="990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fld id="{5921ED3D-3856-4D9D-A289-5C9EEBEB9341}" type="slidenum">
              <a:rPr lang="en-US" sz="1200">
                <a:solidFill>
                  <a:schemeClr val="bg1"/>
                </a:solidFill>
                <a:latin typeface="55 Helvetica Roman" charset="0"/>
              </a:rPr>
              <a:pPr algn="r" eaLnBrk="0" hangingPunct="0">
                <a:spcBef>
                  <a:spcPct val="50000"/>
                </a:spcBef>
              </a:pPr>
              <a:t>3</a:t>
            </a:fld>
            <a:endParaRPr lang="en-US" sz="1200">
              <a:solidFill>
                <a:schemeClr val="bg1"/>
              </a:solidFill>
              <a:latin typeface="55 Helvetica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9181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09600" y="990600"/>
            <a:ext cx="8534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>
              <a:buClr>
                <a:srgbClr val="FEB515"/>
              </a:buClr>
              <a:buFont typeface="Wingdings" pitchFamily="2" charset="2"/>
              <a:buChar char="Ø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Tracks outputs for both a specific period of time (every 6 months) as well as since inception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endParaRPr lang="en-US" sz="18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579438" y="228600"/>
            <a:ext cx="815960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600" b="1" dirty="0" smtClean="0">
                <a:solidFill>
                  <a:srgbClr val="FFCC00"/>
                </a:solidFill>
                <a:latin typeface="Arial" pitchFamily="34" charset="0"/>
              </a:rPr>
              <a:t>Output </a:t>
            </a:r>
            <a:r>
              <a:rPr lang="en-US" sz="2600" b="1" dirty="0">
                <a:solidFill>
                  <a:srgbClr val="FFCC00"/>
                </a:solidFill>
                <a:latin typeface="Arial" pitchFamily="34" charset="0"/>
              </a:rPr>
              <a:t>Performance: PPD Performance Scorecard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883197"/>
              </p:ext>
            </p:extLst>
          </p:nvPr>
        </p:nvGraphicFramePr>
        <p:xfrm>
          <a:off x="685800" y="1828800"/>
          <a:ext cx="7279821" cy="4742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14400"/>
                <a:gridCol w="914400"/>
                <a:gridCol w="1010331"/>
                <a:gridCol w="946376"/>
                <a:gridCol w="1383166"/>
                <a:gridCol w="882246"/>
                <a:gridCol w="1228902"/>
              </a:tblGrid>
              <a:tr h="38428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Period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Outputs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92737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# of WG meetings held</a:t>
                      </a:r>
                      <a:endParaRPr lang="en-US" sz="1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# of plenary meetings</a:t>
                      </a:r>
                      <a:r>
                        <a:rPr lang="en-US" sz="1400" baseline="0" dirty="0" smtClean="0"/>
                        <a:t> held</a:t>
                      </a:r>
                      <a:endParaRPr lang="en-US" sz="1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# of reforms proposed in all WGs</a:t>
                      </a:r>
                      <a:endParaRPr lang="en-US" sz="1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# of reforms recommended for enactment</a:t>
                      </a:r>
                      <a:r>
                        <a:rPr lang="en-US" sz="1400" baseline="0" dirty="0" smtClean="0"/>
                        <a:t> by </a:t>
                      </a:r>
                      <a:r>
                        <a:rPr lang="en-US" sz="1400" dirty="0" smtClean="0"/>
                        <a:t>Government</a:t>
                      </a:r>
                      <a:endParaRPr lang="en-US" sz="1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# of reforms enacted</a:t>
                      </a:r>
                      <a:endParaRPr lang="en-US" sz="1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#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of reforms implemented</a:t>
                      </a:r>
                      <a:endParaRPr lang="en-US" sz="1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57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Current 6 months</a:t>
                      </a:r>
                      <a:endParaRPr lang="en-US" sz="1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57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Current 6 months</a:t>
                      </a:r>
                      <a:endParaRPr lang="en-US" sz="1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60%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58%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71%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6857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Previous</a:t>
                      </a:r>
                      <a:r>
                        <a:rPr lang="en-US" sz="1400" baseline="0" dirty="0" smtClean="0"/>
                        <a:t> 6 months</a:t>
                      </a:r>
                      <a:endParaRPr lang="en-US" sz="1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926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Previous 6 months</a:t>
                      </a:r>
                      <a:endParaRPr lang="en-US" sz="1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75%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75%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55%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7821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85344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en-US" sz="1800" dirty="0">
              <a:solidFill>
                <a:schemeClr val="tx2"/>
              </a:solidFill>
              <a:latin typeface="Calibri" pitchFamily="34" charset="0"/>
              <a:cs typeface="Arial" pitchFamily="34" charset="0"/>
            </a:endParaRPr>
          </a:p>
          <a:p>
            <a:pPr marL="228600" indent="-228600">
              <a:buFont typeface="Wingdings" pitchFamily="2" charset="2"/>
              <a:buChar char="§"/>
              <a:defRPr/>
            </a:pPr>
            <a:r>
              <a:rPr lang="en-US" sz="2800" dirty="0">
                <a:latin typeface="Calibri" pitchFamily="34" charset="0"/>
                <a:cs typeface="Arial" pitchFamily="34" charset="0"/>
              </a:rPr>
              <a:t>Overall level of </a:t>
            </a:r>
            <a:r>
              <a:rPr lang="en-US" sz="2800" dirty="0" smtClean="0">
                <a:latin typeface="Calibri" pitchFamily="34" charset="0"/>
                <a:cs typeface="Arial" pitchFamily="34" charset="0"/>
              </a:rPr>
              <a:t>PPD activity including </a:t>
            </a:r>
            <a:r>
              <a:rPr lang="en-US" sz="2800" dirty="0">
                <a:latin typeface="Calibri" pitchFamily="34" charset="0"/>
                <a:cs typeface="Arial" pitchFamily="34" charset="0"/>
              </a:rPr>
              <a:t>at WG level and in plenary</a:t>
            </a:r>
          </a:p>
          <a:p>
            <a:pPr marL="228600" indent="-228600">
              <a:buFont typeface="Wingdings" pitchFamily="2" charset="2"/>
              <a:buChar char="§"/>
              <a:defRPr/>
            </a:pPr>
            <a:r>
              <a:rPr lang="en-US" sz="2800" dirty="0">
                <a:latin typeface="Calibri" pitchFamily="34" charset="0"/>
                <a:cs typeface="Arial" pitchFamily="34" charset="0"/>
              </a:rPr>
              <a:t>Quality of proposals </a:t>
            </a:r>
            <a:r>
              <a:rPr lang="en-US" sz="2800" dirty="0" smtClean="0">
                <a:latin typeface="Calibri" pitchFamily="34" charset="0"/>
                <a:cs typeface="Arial" pitchFamily="34" charset="0"/>
              </a:rPr>
              <a:t>developed</a:t>
            </a:r>
          </a:p>
          <a:p>
            <a:pPr marL="228600" indent="-228600">
              <a:buFont typeface="Wingdings" pitchFamily="2" charset="2"/>
              <a:buChar char="§"/>
              <a:defRPr/>
            </a:pPr>
            <a:r>
              <a:rPr lang="en-US" sz="2800" dirty="0">
                <a:latin typeface="Calibri" pitchFamily="34" charset="0"/>
                <a:cs typeface="Arial" pitchFamily="34" charset="0"/>
              </a:rPr>
              <a:t>Effectiveness of dialogue </a:t>
            </a:r>
            <a:r>
              <a:rPr lang="en-US" sz="2800" dirty="0" smtClean="0">
                <a:latin typeface="Calibri" pitchFamily="34" charset="0"/>
                <a:cs typeface="Arial" pitchFamily="34" charset="0"/>
              </a:rPr>
              <a:t>at </a:t>
            </a:r>
            <a:r>
              <a:rPr lang="en-US" sz="2800" dirty="0">
                <a:latin typeface="Calibri" pitchFamily="34" charset="0"/>
                <a:cs typeface="Arial" pitchFamily="34" charset="0"/>
              </a:rPr>
              <a:t>Working Group </a:t>
            </a:r>
            <a:r>
              <a:rPr lang="en-US" sz="2800" dirty="0" smtClean="0">
                <a:latin typeface="Calibri" pitchFamily="34" charset="0"/>
                <a:cs typeface="Arial" pitchFamily="34" charset="0"/>
              </a:rPr>
              <a:t>level; issue </a:t>
            </a:r>
            <a:r>
              <a:rPr lang="en-US" sz="2800" dirty="0">
                <a:latin typeface="Calibri" pitchFamily="34" charset="0"/>
                <a:cs typeface="Arial" pitchFamily="34" charset="0"/>
              </a:rPr>
              <a:t>selection and filtering </a:t>
            </a:r>
            <a:r>
              <a:rPr lang="en-US" sz="2800" dirty="0" smtClean="0">
                <a:latin typeface="Calibri" pitchFamily="34" charset="0"/>
                <a:cs typeface="Arial" pitchFamily="34" charset="0"/>
              </a:rPr>
              <a:t>process</a:t>
            </a:r>
            <a:endParaRPr lang="en-US" sz="2800" dirty="0">
              <a:latin typeface="Calibri" pitchFamily="34" charset="0"/>
              <a:cs typeface="Arial" pitchFamily="34" charset="0"/>
            </a:endParaRPr>
          </a:p>
          <a:p>
            <a:pPr marL="228600" indent="-228600">
              <a:buFont typeface="Wingdings" pitchFamily="2" charset="2"/>
              <a:buChar char="§"/>
              <a:defRPr/>
            </a:pPr>
            <a:r>
              <a:rPr lang="en-US" sz="2800" dirty="0">
                <a:latin typeface="Calibri" pitchFamily="34" charset="0"/>
                <a:cs typeface="Arial" pitchFamily="34" charset="0"/>
              </a:rPr>
              <a:t>Effectiveness of a PPD’s </a:t>
            </a:r>
            <a:r>
              <a:rPr lang="en-US" sz="2800" dirty="0" smtClean="0">
                <a:latin typeface="Calibri" pitchFamily="34" charset="0"/>
                <a:cs typeface="Arial" pitchFamily="34" charset="0"/>
              </a:rPr>
              <a:t>advocacy/relationship </a:t>
            </a:r>
            <a:r>
              <a:rPr lang="en-US" sz="2800" dirty="0">
                <a:latin typeface="Calibri" pitchFamily="34" charset="0"/>
                <a:cs typeface="Arial" pitchFamily="34" charset="0"/>
              </a:rPr>
              <a:t>with </a:t>
            </a:r>
            <a:r>
              <a:rPr lang="en-US" sz="2800" dirty="0" smtClean="0">
                <a:latin typeface="Calibri" pitchFamily="34" charset="0"/>
                <a:cs typeface="Arial" pitchFamily="34" charset="0"/>
              </a:rPr>
              <a:t>Government</a:t>
            </a:r>
            <a:endParaRPr lang="en-US" sz="2800" dirty="0">
              <a:latin typeface="Calibri" pitchFamily="34" charset="0"/>
              <a:cs typeface="Arial" pitchFamily="34" charset="0"/>
            </a:endParaRPr>
          </a:p>
          <a:p>
            <a:pPr lvl="1">
              <a:defRPr/>
            </a:pPr>
            <a:endParaRPr lang="en-US" sz="2800" dirty="0">
              <a:latin typeface="Calibri" pitchFamily="34" charset="0"/>
              <a:cs typeface="Arial" pitchFamily="34" charset="0"/>
            </a:endParaRPr>
          </a:p>
          <a:p>
            <a:pPr marL="685800" lvl="1" indent="-228600">
              <a:defRPr/>
            </a:pPr>
            <a:endParaRPr lang="en-US" sz="2800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8077200" y="6657975"/>
            <a:ext cx="990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fld id="{78F735B2-1A12-4AD9-A360-901680CEA2A9}" type="slidenum">
              <a:rPr lang="fr-FR" sz="1200">
                <a:solidFill>
                  <a:schemeClr val="bg1"/>
                </a:solidFill>
                <a:latin typeface="55 Helvetica Roman"/>
              </a:rPr>
              <a:pPr algn="r">
                <a:spcBef>
                  <a:spcPct val="50000"/>
                </a:spcBef>
              </a:pPr>
              <a:t>5</a:t>
            </a:fld>
            <a:endParaRPr lang="fr-FR" sz="1200">
              <a:solidFill>
                <a:schemeClr val="bg1"/>
              </a:solidFill>
              <a:latin typeface="55 Helvetica Roman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85800" y="228600"/>
            <a:ext cx="845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sz="3200" b="1" dirty="0" smtClean="0">
                <a:solidFill>
                  <a:srgbClr val="FFCC00"/>
                </a:solidFill>
                <a:latin typeface="Calibri" panose="020F0502020204030204" pitchFamily="34" charset="0"/>
              </a:rPr>
              <a:t>PPD Scorecard </a:t>
            </a:r>
            <a:r>
              <a:rPr lang="en-US" sz="3200" b="1" dirty="0">
                <a:solidFill>
                  <a:srgbClr val="FFCC00"/>
                </a:solidFill>
                <a:latin typeface="Calibri" panose="020F0502020204030204" pitchFamily="34" charset="0"/>
              </a:rPr>
              <a:t>– What it Assesses</a:t>
            </a:r>
          </a:p>
        </p:txBody>
      </p:sp>
    </p:spTree>
    <p:extLst>
      <p:ext uri="{BB962C8B-B14F-4D97-AF65-F5344CB8AC3E}">
        <p14:creationId xmlns:p14="http://schemas.microsoft.com/office/powerpoint/2010/main" val="3990382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774793" y="2743200"/>
            <a:ext cx="6428748" cy="70788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4000" b="1" dirty="0" smtClean="0"/>
              <a:t>Tool - </a:t>
            </a:r>
            <a:r>
              <a:rPr lang="en-US" sz="4000" b="1" dirty="0" smtClean="0"/>
              <a:t>PPD </a:t>
            </a:r>
            <a:r>
              <a:rPr lang="en-US" sz="4000" b="1" dirty="0" smtClean="0"/>
              <a:t>Logical Framework</a:t>
            </a:r>
            <a:endParaRPr lang="en-US" sz="4000" b="1" dirty="0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8077200" y="6657975"/>
            <a:ext cx="990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fld id="{5921ED3D-3856-4D9D-A289-5C9EEBEB9341}" type="slidenum">
              <a:rPr lang="en-US" sz="1200">
                <a:solidFill>
                  <a:schemeClr val="bg1"/>
                </a:solidFill>
                <a:latin typeface="55 Helvetica Roman" charset="0"/>
              </a:rPr>
              <a:pPr algn="r" eaLnBrk="0" hangingPunct="0">
                <a:spcBef>
                  <a:spcPct val="50000"/>
                </a:spcBef>
              </a:pPr>
              <a:t>6</a:t>
            </a:fld>
            <a:endParaRPr lang="en-US" sz="1200">
              <a:solidFill>
                <a:schemeClr val="bg1"/>
              </a:solidFill>
              <a:latin typeface="55 Helvetica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4669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8077200" y="6657975"/>
            <a:ext cx="990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fld id="{ED103B85-CC07-4DA5-9B87-9FD2C090D6F6}" type="slidenum">
              <a:rPr lang="fr-FR" sz="1200">
                <a:solidFill>
                  <a:schemeClr val="bg1"/>
                </a:solidFill>
                <a:latin typeface="55 Helvetica Roman"/>
              </a:rPr>
              <a:pPr algn="r">
                <a:spcBef>
                  <a:spcPct val="50000"/>
                </a:spcBef>
              </a:pPr>
              <a:t>7</a:t>
            </a:fld>
            <a:endParaRPr lang="fr-FR" sz="1200">
              <a:solidFill>
                <a:schemeClr val="bg1"/>
              </a:solidFill>
              <a:latin typeface="55 Helvetica Roman"/>
            </a:endParaRPr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579438" y="228600"/>
            <a:ext cx="24796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sz="2800" b="1" dirty="0">
                <a:solidFill>
                  <a:srgbClr val="FFCC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Chain of events</a:t>
            </a:r>
          </a:p>
        </p:txBody>
      </p:sp>
      <p:pic>
        <p:nvPicPr>
          <p:cNvPr id="6148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28800"/>
            <a:ext cx="84582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8202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85344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Clr>
                <a:srgbClr val="FEB515"/>
              </a:buClr>
              <a:buFont typeface="Wingdings" pitchFamily="2" charset="2"/>
              <a:buChar char="§"/>
              <a:defRPr/>
            </a:pPr>
            <a:r>
              <a:rPr lang="en-US" sz="2400" dirty="0">
                <a:cs typeface="Arial" pitchFamily="34" charset="0"/>
              </a:rPr>
              <a:t>The PPD Logical Framework incorporates all of the above contents </a:t>
            </a:r>
            <a:r>
              <a:rPr lang="en-US" sz="2400" dirty="0" smtClean="0">
                <a:cs typeface="Arial" pitchFamily="34" charset="0"/>
              </a:rPr>
              <a:t>into </a:t>
            </a:r>
            <a:r>
              <a:rPr lang="en-US" sz="2400" dirty="0">
                <a:cs typeface="Arial" pitchFamily="34" charset="0"/>
              </a:rPr>
              <a:t>a single set of indicators to monitor the performance (and improvement) of the PPD over time. </a:t>
            </a:r>
          </a:p>
          <a:p>
            <a:pPr marL="228600" indent="-228600">
              <a:buClr>
                <a:srgbClr val="FEB515"/>
              </a:buClr>
              <a:defRPr/>
            </a:pPr>
            <a:endParaRPr lang="en-US" sz="2400" dirty="0">
              <a:cs typeface="Arial" pitchFamily="34" charset="0"/>
            </a:endParaRPr>
          </a:p>
          <a:p>
            <a:pPr marL="228600" indent="-228600">
              <a:buClr>
                <a:srgbClr val="FEB515"/>
              </a:buClr>
              <a:buFont typeface="Wingdings" pitchFamily="2" charset="2"/>
              <a:buChar char="§"/>
              <a:defRPr/>
            </a:pPr>
            <a:r>
              <a:rPr lang="en-US" sz="2400" dirty="0">
                <a:cs typeface="Arial" pitchFamily="34" charset="0"/>
              </a:rPr>
              <a:t>It assesses two factors: (1) how well the PPD is working; and (2) what the PPD is doing or delivering. </a:t>
            </a:r>
          </a:p>
          <a:p>
            <a:pPr marL="228600" indent="-228600">
              <a:buClr>
                <a:srgbClr val="FEB515"/>
              </a:buClr>
              <a:defRPr/>
            </a:pPr>
            <a:endParaRPr lang="en-US" sz="2400" dirty="0">
              <a:cs typeface="Arial" pitchFamily="34" charset="0"/>
            </a:endParaRPr>
          </a:p>
          <a:p>
            <a:pPr marL="228600" indent="-228600">
              <a:buClr>
                <a:srgbClr val="FEB515"/>
              </a:buClr>
              <a:defRPr/>
            </a:pPr>
            <a:endParaRPr lang="en-US" sz="18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>
              <a:buClr>
                <a:srgbClr val="FEB515"/>
              </a:buClr>
              <a:defRPr/>
            </a:pPr>
            <a:endParaRPr lang="en-US" sz="18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8077200" y="6657975"/>
            <a:ext cx="990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fld id="{EB01A1F7-15CD-4FA4-84D9-814630EC7862}" type="slidenum">
              <a:rPr lang="fr-FR" sz="1200">
                <a:solidFill>
                  <a:schemeClr val="bg1"/>
                </a:solidFill>
                <a:latin typeface="55 Helvetica Roman" charset="0"/>
              </a:rPr>
              <a:pPr algn="r" eaLnBrk="0" hangingPunct="0">
                <a:spcBef>
                  <a:spcPct val="50000"/>
                </a:spcBef>
              </a:pPr>
              <a:t>8</a:t>
            </a:fld>
            <a:endParaRPr lang="fr-FR" sz="1200">
              <a:solidFill>
                <a:schemeClr val="bg1"/>
              </a:solidFill>
              <a:latin typeface="55 Helvetica Roman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52400" y="228600"/>
            <a:ext cx="96154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dirty="0" smtClean="0">
                <a:solidFill>
                  <a:srgbClr val="FFCC00"/>
                </a:solidFill>
                <a:latin typeface="Arial" pitchFamily="34" charset="0"/>
              </a:rPr>
              <a:t>Tracking </a:t>
            </a:r>
            <a:r>
              <a:rPr lang="en-US" sz="2400" b="1" dirty="0">
                <a:solidFill>
                  <a:srgbClr val="FFCC00"/>
                </a:solidFill>
                <a:latin typeface="Arial" pitchFamily="34" charset="0"/>
              </a:rPr>
              <a:t>Improvement Over Time – PPD Logical Framework</a:t>
            </a:r>
          </a:p>
        </p:txBody>
      </p:sp>
    </p:spTree>
    <p:extLst>
      <p:ext uri="{BB962C8B-B14F-4D97-AF65-F5344CB8AC3E}">
        <p14:creationId xmlns:p14="http://schemas.microsoft.com/office/powerpoint/2010/main" val="41299327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0" y="1525588"/>
            <a:ext cx="9144000" cy="0"/>
          </a:xfrm>
          <a:prstGeom prst="rect">
            <a:avLst/>
          </a:prstGeom>
          <a:solidFill>
            <a:srgbClr val="E5EB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graphicFrame>
        <p:nvGraphicFramePr>
          <p:cNvPr id="3172" name="Group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753327"/>
              </p:ext>
            </p:extLst>
          </p:nvPr>
        </p:nvGraphicFramePr>
        <p:xfrm>
          <a:off x="457200" y="533401"/>
          <a:ext cx="8534402" cy="6343061"/>
        </p:xfrm>
        <a:graphic>
          <a:graphicData uri="http://schemas.openxmlformats.org/drawingml/2006/table">
            <a:tbl>
              <a:tblPr/>
              <a:tblGrid>
                <a:gridCol w="1676400"/>
                <a:gridCol w="6858002"/>
              </a:tblGrid>
              <a:tr h="6139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Level of indicators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Examples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BFF"/>
                    </a:solidFill>
                  </a:tcPr>
                </a:tc>
              </a:tr>
              <a:tr h="10888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Inputs/ Activities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"/>
                        <a:tabLst>
                          <a:tab pos="388938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Human &amp; financial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resources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"/>
                        <a:tabLst>
                          <a:tab pos="388938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Material resources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"/>
                        <a:tabLst>
                          <a:tab pos="388938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Training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BFF"/>
                    </a:solidFill>
                  </a:tcPr>
                </a:tc>
              </a:tr>
              <a:tr h="122840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Outputs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"/>
                        <a:tabLst>
                          <a:tab pos="388938" algn="l"/>
                          <a:tab pos="433388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Products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"/>
                        <a:tabLst>
                          <a:tab pos="388938" algn="l"/>
                          <a:tab pos="433388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Recommendations/Plans, Studies/Reports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"/>
                        <a:tabLst>
                          <a:tab pos="388938" algn="l"/>
                          <a:tab pos="433388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Legislation drafted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"/>
                        <a:tabLst>
                          <a:tab pos="388938" algn="l"/>
                          <a:tab pos="433388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Press releases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BFF"/>
                    </a:solidFill>
                  </a:tcPr>
                </a:tc>
              </a:tr>
              <a:tr h="191867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Outcomes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"/>
                        <a:tabLst>
                          <a:tab pos="388938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Change in knowledge and/or behavior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"/>
                        <a:tabLst>
                          <a:tab pos="388938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Improved practices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"/>
                        <a:tabLst>
                          <a:tab pos="388938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Increased services (access to finance, 1-stop shop)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"/>
                        <a:tabLst>
                          <a:tab pos="388938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L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egislation passed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4572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Reduction in # of steps, time and cost in a regulatory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process (licensing)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BFF"/>
                    </a:solidFill>
                  </a:tcPr>
                </a:tc>
              </a:tr>
              <a:tr h="132229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Impact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"/>
                        <a:tabLst>
                          <a:tab pos="388938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Increased sales, employment, investment, profitability, income, formalization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Char char=""/>
                        <a:tabLst>
                          <a:tab pos="388938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% increase in government revenue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B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1540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1334</Words>
  <Application>Microsoft Office PowerPoint</Application>
  <PresentationFormat>On-screen Show (4:3)</PresentationFormat>
  <Paragraphs>365</Paragraphs>
  <Slides>25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MS Mincho</vt:lpstr>
      <vt:lpstr>55 Helvetica Roman</vt:lpstr>
      <vt:lpstr>Arial</vt:lpstr>
      <vt:lpstr>Calibri</vt:lpstr>
      <vt:lpstr>Latha</vt:lpstr>
      <vt:lpstr>Times</vt:lpstr>
      <vt:lpstr>Times New Roman</vt:lpstr>
      <vt:lpstr>Trebuchet MS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Evaluation Wheel Examples 2008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Telling the PPD Story – Capturing Results (IFC AS) </vt:lpstr>
      <vt:lpstr>Telling the PPD Story – Capturing Results (IFC AS)</vt:lpstr>
    </vt:vector>
  </TitlesOfParts>
  <Company>The World Bank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Ermal Vila</dc:creator>
  <cp:lastModifiedBy>Malcolm Toland</cp:lastModifiedBy>
  <cp:revision>36</cp:revision>
  <dcterms:created xsi:type="dcterms:W3CDTF">2014-02-20T22:49:47Z</dcterms:created>
  <dcterms:modified xsi:type="dcterms:W3CDTF">2014-03-04T00:08:18Z</dcterms:modified>
</cp:coreProperties>
</file>