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3" r:id="rId3"/>
    <p:sldId id="259" r:id="rId4"/>
    <p:sldId id="264" r:id="rId5"/>
    <p:sldId id="260" r:id="rId6"/>
    <p:sldId id="258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FB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01" autoAdjust="0"/>
  </p:normalViewPr>
  <p:slideViewPr>
    <p:cSldViewPr>
      <p:cViewPr>
        <p:scale>
          <a:sx n="70" d="100"/>
          <a:sy n="70" d="100"/>
        </p:scale>
        <p:origin x="-137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289FF-02BA-4C45-818F-C85F949AAE5B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363F5-1497-4B8E-9906-44BDBD405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3E182-AC7B-496A-82B7-9A63CB8FBEE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5539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205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 smtClean="0"/>
              <a:t>Key reforms Vietnam: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Removal of dual pricing for electricity.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Personal income tax</a:t>
            </a:r>
            <a:r>
              <a:rPr lang="en-US" sz="10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Raising foreign investors’ limit from 30% to 49% of listed companies’ capital.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Unified Enterprise Law.</a:t>
            </a:r>
          </a:p>
          <a:p>
            <a:endParaRPr lang="en-US" sz="10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0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0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Sample of 8 GPSF-led Cambodia reforms with $ 69.2M estimated impact in term of cost</a:t>
            </a:r>
          </a:p>
          <a:p>
            <a:r>
              <a:rPr lang="en-US" sz="10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savings to private sector30 (see Annex II for impact calculation).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Reduction of </a:t>
            </a:r>
            <a:r>
              <a:rPr lang="en-US" sz="10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Sihanoukville</a:t>
            </a:r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port entry fees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Toll fee on RN4 – Private sector consultation in concession appointments.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Garment sector tax holiday.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Removal of scanners at </a:t>
            </a:r>
            <a:r>
              <a:rPr lang="en-US" sz="10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Sihanoukville</a:t>
            </a:r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port.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Reduction from 10% to 3% of excise tax on landline phone calls.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Postponement of tax on accommodation.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 Reduction of the Export Management Fees (EMF) by the Ministry of Commerce.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8. Reduction of solvency ratio from 20 to 15% for commercial and specialized banks.</a:t>
            </a:r>
          </a:p>
          <a:p>
            <a:endParaRPr lang="en-US" sz="10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0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Sample of 2 LBF-led reforms with $ 2.7M estimated impact in term of cost savings to</a:t>
            </a:r>
          </a:p>
          <a:p>
            <a:r>
              <a:rPr lang="en-US" sz="10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private sector32 (see Annex II for impact calculation).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Increase of trucking weight limit</a:t>
            </a:r>
          </a:p>
          <a:p>
            <a:r>
              <a:rPr lang="en-US" sz="10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Fixed entry fee of US$1 per tourist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363F5-1497-4B8E-9906-44BDBD405C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60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0CB9D4-58F7-4C49-A670-5AD066343175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ED5B-B331-4D4A-A4DF-948ABA89F166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0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63A1-3429-47E5-A0A5-E1E21D197E1A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AA4-ECA3-42DE-BA60-8CFA04FAE6DE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0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9EBC-8528-45D4-A563-18E0D88F9105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0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DA4D-734F-462C-96E5-3141F339D534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7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06D8-B13E-4FC5-A297-F7BEF1434F1D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2059-3A2C-4322-9E57-4821E836033A}" type="datetime1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0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870B-43BF-4B3B-AA91-862BCC308967}" type="datetime1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2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CD3F-9066-4623-AB28-4A71B1E5E2C5}" type="datetime1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6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CB7A-916A-463E-B303-0E47B7722409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B216-3C49-4CFF-ABCA-73142D304A58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FA219-AEC4-46F8-9DB8-CAC095595BB4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DA75-4C45-447E-8C29-175C0CC6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6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991097" y="3028199"/>
            <a:ext cx="31242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endParaRPr lang="en-US" sz="1400" b="1" dirty="0" smtClean="0">
              <a:latin typeface="Arial" pitchFamily="34" charset="0"/>
            </a:endParaRPr>
          </a:p>
          <a:p>
            <a:pPr algn="ctr" eaLnBrk="0" hangingPunct="0"/>
            <a:r>
              <a:rPr lang="en-US" sz="1400" b="1" dirty="0" err="1" smtClean="0">
                <a:latin typeface="Arial" pitchFamily="34" charset="0"/>
              </a:rPr>
              <a:t>LiliSisombat</a:t>
            </a:r>
            <a:endParaRPr lang="en-US" sz="1400" b="1" dirty="0">
              <a:latin typeface="Arial" pitchFamily="34" charset="0"/>
            </a:endParaRPr>
          </a:p>
          <a:p>
            <a:pPr algn="ctr" eaLnBrk="0" hangingPunct="0"/>
            <a:r>
              <a:rPr lang="en-US" sz="1200" dirty="0">
                <a:latin typeface="Arial" pitchFamily="34" charset="0"/>
              </a:rPr>
              <a:t>World Bank </a:t>
            </a:r>
            <a:r>
              <a:rPr lang="en-US" sz="1200" dirty="0" smtClean="0">
                <a:latin typeface="Arial" pitchFamily="34" charset="0"/>
              </a:rPr>
              <a:t>Institute</a:t>
            </a:r>
            <a:endParaRPr lang="en-US" sz="1200" dirty="0">
              <a:latin typeface="Arial" pitchFamily="34" charset="0"/>
            </a:endParaRPr>
          </a:p>
          <a:p>
            <a:pPr algn="ctr" eaLnBrk="0" hangingPunct="0"/>
            <a:endParaRPr lang="en-US" sz="1200" dirty="0" smtClean="0">
              <a:latin typeface="Arial" pitchFamily="34" charset="0"/>
            </a:endParaRPr>
          </a:p>
          <a:p>
            <a:pPr algn="ctr" eaLnBrk="0" hangingPunct="0"/>
            <a:r>
              <a:rPr lang="en-US" sz="1200" dirty="0" smtClean="0">
                <a:latin typeface="Arial" pitchFamily="34" charset="0"/>
              </a:rPr>
              <a:t>Program Specialist</a:t>
            </a:r>
          </a:p>
          <a:p>
            <a:pPr algn="ctr" eaLnBrk="0" hangingPunct="0"/>
            <a:r>
              <a:rPr lang="en-US" sz="1200" dirty="0" smtClean="0">
                <a:latin typeface="Arial" pitchFamily="34" charset="0"/>
              </a:rPr>
              <a:t>Private Sector Engagement for </a:t>
            </a:r>
          </a:p>
          <a:p>
            <a:pPr algn="ctr" eaLnBrk="0" hangingPunct="0"/>
            <a:r>
              <a:rPr lang="en-US" sz="1200" dirty="0" smtClean="0">
                <a:latin typeface="Arial" pitchFamily="34" charset="0"/>
              </a:rPr>
              <a:t>Good Governance </a:t>
            </a:r>
          </a:p>
          <a:p>
            <a:pPr algn="ctr" eaLnBrk="0" hangingPunct="0"/>
            <a:r>
              <a:rPr lang="en-US" sz="1200" dirty="0" smtClean="0">
                <a:latin typeface="Arial" pitchFamily="34" charset="0"/>
              </a:rPr>
              <a:t>(PSGG)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3316" name="Text Box 12"/>
          <p:cNvSpPr txBox="1">
            <a:spLocks noChangeArrowheads="1"/>
          </p:cNvSpPr>
          <p:nvPr/>
        </p:nvSpPr>
        <p:spPr bwMode="auto">
          <a:xfrm>
            <a:off x="8077200" y="6659563"/>
            <a:ext cx="990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fld id="{5F3276BF-1A08-4490-912C-C7E91009F480}" type="slidenum">
              <a:rPr lang="en-US" sz="1200">
                <a:latin typeface="55 Helvetica Roman"/>
              </a:rPr>
              <a:pPr algn="r" eaLnBrk="0" hangingPunct="0">
                <a:spcBef>
                  <a:spcPct val="50000"/>
                </a:spcBef>
              </a:pPr>
              <a:t>1</a:t>
            </a:fld>
            <a:endParaRPr lang="en-US" sz="1200">
              <a:latin typeface="55 Helvetica Roman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991667" y="2133600"/>
            <a:ext cx="7162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</a:rPr>
              <a:t>Sustainability Strategies </a:t>
            </a:r>
            <a:endParaRPr lang="en-US" sz="2800" b="1" dirty="0" smtClean="0">
              <a:latin typeface="Arial" pitchFamily="34" charset="0"/>
            </a:endParaRPr>
          </a:p>
          <a:p>
            <a:pPr algn="ctr" eaLnBrk="0" hangingPunct="0"/>
            <a:r>
              <a:rPr lang="en-US" sz="2800" b="1" dirty="0" smtClean="0">
                <a:latin typeface="Arial" pitchFamily="34" charset="0"/>
              </a:rPr>
              <a:t>Lessons from the Mekong PPDs</a:t>
            </a:r>
          </a:p>
          <a:p>
            <a:pPr algn="ctr" eaLnBrk="0" hangingPunct="0"/>
            <a:r>
              <a:rPr lang="en-US" sz="2800" b="1" dirty="0" smtClean="0">
                <a:latin typeface="Arial" pitchFamily="34" charset="0"/>
              </a:rPr>
              <a:t>Cambodia, Laos, Vietnam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57201"/>
            <a:ext cx="5943600" cy="609600"/>
          </a:xfrm>
          <a:prstGeom prst="rect">
            <a:avLst/>
          </a:prstGeom>
        </p:spPr>
      </p:pic>
      <p:pic>
        <p:nvPicPr>
          <p:cNvPr id="10" name="Picture 9" descr="C:\Users\wb263560\WinRAR-HOLD\Rar$DI97.520\wb_logo_univer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477" y="5766176"/>
            <a:ext cx="2377440" cy="5810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0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709678"/>
            <a:ext cx="7620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n-US" b="1" cap="all" dirty="0">
                <a:solidFill>
                  <a:srgbClr val="C00000"/>
                </a:solidFill>
              </a:rPr>
              <a:t>Operational </a:t>
            </a:r>
            <a:r>
              <a:rPr lang="en-US" b="1" cap="all" dirty="0" smtClean="0">
                <a:solidFill>
                  <a:srgbClr val="C00000"/>
                </a:solidFill>
              </a:rPr>
              <a:t>sustainability: </a:t>
            </a:r>
            <a:r>
              <a:rPr lang="en-US" dirty="0"/>
              <a:t>i.e. the Secretariat relies on its internal capacities and/or services it purchases at market costs to manage the dialogue</a:t>
            </a:r>
            <a:r>
              <a:rPr lang="en-US" dirty="0" smtClean="0"/>
              <a:t>;</a:t>
            </a:r>
          </a:p>
          <a:p>
            <a:pPr lvl="0" fontAlgn="base"/>
            <a:endParaRPr lang="en-US" dirty="0"/>
          </a:p>
          <a:p>
            <a:pPr lvl="0" fontAlgn="base"/>
            <a:r>
              <a:rPr lang="en-US" b="1" cap="all" dirty="0">
                <a:solidFill>
                  <a:srgbClr val="C00000"/>
                </a:solidFill>
              </a:rPr>
              <a:t>Financial sustainability</a:t>
            </a:r>
            <a:r>
              <a:rPr lang="en-US" dirty="0"/>
              <a:t>, i.e. the PPD generates sufficient cash from services it offers to cover its cost of operations</a:t>
            </a:r>
            <a:r>
              <a:rPr lang="en-US" dirty="0" smtClean="0"/>
              <a:t>;</a:t>
            </a:r>
          </a:p>
          <a:p>
            <a:pPr lvl="0" fontAlgn="base"/>
            <a:endParaRPr lang="en-US" dirty="0"/>
          </a:p>
          <a:p>
            <a:pPr lvl="0" fontAlgn="base"/>
            <a:r>
              <a:rPr lang="en-US" b="1" cap="all" dirty="0">
                <a:solidFill>
                  <a:srgbClr val="C00000"/>
                </a:solidFill>
              </a:rPr>
              <a:t>Sustained mandate and effectiveness </a:t>
            </a:r>
            <a:r>
              <a:rPr lang="en-US" dirty="0"/>
              <a:t>in delivering this mandate, i.e. the PPD continues providing a channel for meaningful dialogue between the private sector and the Government and is an engine for reforms of the business enabling environment.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831448"/>
            <a:ext cx="3233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cap="all" dirty="0" smtClean="0">
                <a:solidFill>
                  <a:schemeClr val="tx2">
                    <a:lumMod val="75000"/>
                  </a:schemeClr>
                </a:solidFill>
              </a:rPr>
              <a:t>3 LEVELS OF SUSTAINABILITY</a:t>
            </a:r>
            <a:endParaRPr lang="en-US" sz="2000" b="1" cap="al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953000"/>
            <a:ext cx="87816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8000"/>
                </a:solidFill>
              </a:rPr>
              <a:t>Mostly about sustainability of the </a:t>
            </a:r>
            <a:r>
              <a:rPr lang="en-US" b="1" i="1" u="sng" dirty="0" smtClean="0">
                <a:solidFill>
                  <a:srgbClr val="008000"/>
                </a:solidFill>
              </a:rPr>
              <a:t>Private Sector coordination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8000"/>
                </a:solidFill>
              </a:rPr>
              <a:t>Public sector : coordination is a function of the government; </a:t>
            </a:r>
            <a:r>
              <a:rPr lang="en-US" b="1" i="1" u="sng" dirty="0" smtClean="0">
                <a:solidFill>
                  <a:srgbClr val="008000"/>
                </a:solidFill>
              </a:rPr>
              <a:t>mostly commitment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u="sng" dirty="0" smtClean="0">
                <a:solidFill>
                  <a:srgbClr val="008000"/>
                </a:solidFill>
              </a:rPr>
              <a:t>Capacity issues on both side</a:t>
            </a:r>
            <a:endParaRPr lang="en-US" b="1" i="1" u="sng" dirty="0">
              <a:solidFill>
                <a:srgbClr val="008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1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28600" y="1599519"/>
            <a:ext cx="2743200" cy="3547268"/>
            <a:chOff x="169863" y="1455738"/>
            <a:chExt cx="2049462" cy="5160962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gray">
            <a:xfrm>
              <a:off x="169863" y="1455738"/>
              <a:ext cx="2049462" cy="75922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</a:rPr>
                <a:t> 1997</a:t>
              </a:r>
              <a:endParaRPr lang="en-US" sz="1200" b="1" dirty="0">
                <a:latin typeface="+mj-lt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050" b="1" dirty="0" smtClean="0">
                  <a:latin typeface="+mj-lt"/>
                </a:rPr>
                <a:t>MOU -  Ministry of Planning and Investment</a:t>
              </a:r>
              <a:endParaRPr lang="en-US" sz="1050" b="1" dirty="0">
                <a:latin typeface="+mj-lt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gray">
            <a:xfrm>
              <a:off x="169863" y="2335388"/>
              <a:ext cx="2049462" cy="7592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</a:rPr>
                <a:t>Bi-annual Forums </a:t>
              </a:r>
              <a:r>
                <a:rPr lang="en-US" sz="1200" b="1" dirty="0">
                  <a:latin typeface="+mj-lt"/>
                </a:rPr>
                <a:t>held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gray">
            <a:xfrm>
              <a:off x="169863" y="3216784"/>
              <a:ext cx="2049462" cy="75747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200" b="1" dirty="0">
                <a:latin typeface="+mj-lt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  <a:cs typeface="Times New Roman" charset="0"/>
                </a:rPr>
                <a:t>Chaired by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  <a:cs typeface="Times New Roman" charset="0"/>
                </a:rPr>
                <a:t>Deputy Prime Minister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gray">
            <a:xfrm>
              <a:off x="169863" y="4096433"/>
              <a:ext cx="2049462" cy="7574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+mj-lt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gray">
            <a:xfrm>
              <a:off x="169863" y="4976083"/>
              <a:ext cx="2049462" cy="75922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</a:rPr>
                <a:t>9 </a:t>
              </a:r>
              <a:r>
                <a:rPr lang="en-US" sz="1200" b="1" dirty="0" err="1" smtClean="0">
                  <a:latin typeface="+mj-lt"/>
                </a:rPr>
                <a:t>sectoral</a:t>
              </a:r>
              <a:r>
                <a:rPr lang="en-US" sz="1200" b="1" dirty="0" smtClean="0">
                  <a:latin typeface="+mj-lt"/>
                </a:rPr>
                <a:t> </a:t>
              </a:r>
              <a:r>
                <a:rPr lang="en-US" sz="1200" b="1" dirty="0">
                  <a:latin typeface="+mj-lt"/>
                </a:rPr>
                <a:t>Working groups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gray">
            <a:xfrm>
              <a:off x="169863" y="5857478"/>
              <a:ext cx="2049462" cy="7592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</a:rPr>
                <a:t>Key reforms: Unified </a:t>
              </a:r>
              <a:r>
                <a:rPr lang="en-US" sz="1200" b="1" dirty="0" err="1" smtClean="0">
                  <a:latin typeface="+mj-lt"/>
                </a:rPr>
                <a:t>Entreprise</a:t>
              </a:r>
              <a:r>
                <a:rPr lang="en-US" sz="1200" b="1" dirty="0" smtClean="0">
                  <a:latin typeface="+mj-lt"/>
                </a:rPr>
                <a:t> Law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en-US" sz="1200" b="1" dirty="0" smtClean="0">
                  <a:latin typeface="+mj-lt"/>
                </a:rPr>
                <a:t>Dual pricing, Personal income tax</a:t>
              </a:r>
              <a:endParaRPr lang="en-US" sz="1200" b="1" dirty="0">
                <a:latin typeface="+mj-lt"/>
              </a:endParaRP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6181106" y="1631334"/>
            <a:ext cx="2886694" cy="3547268"/>
            <a:chOff x="169863" y="1455738"/>
            <a:chExt cx="2049462" cy="5160962"/>
          </a:xfrm>
        </p:grpSpPr>
        <p:sp>
          <p:nvSpPr>
            <p:cNvPr id="25" name="Rectangle 24"/>
            <p:cNvSpPr>
              <a:spLocks noChangeArrowheads="1"/>
            </p:cNvSpPr>
            <p:nvPr/>
          </p:nvSpPr>
          <p:spPr bwMode="gray">
            <a:xfrm>
              <a:off x="169863" y="1455738"/>
              <a:ext cx="2049462" cy="75922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</a:rPr>
                <a:t>2005 </a:t>
              </a:r>
              <a:endParaRPr lang="en-US" sz="1200" b="1" dirty="0">
                <a:latin typeface="+mj-lt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050" b="1" dirty="0" smtClean="0">
                  <a:latin typeface="+mj-lt"/>
                </a:rPr>
                <a:t>MOU -  Ministry of Planning and Investment</a:t>
              </a:r>
              <a:endParaRPr lang="en-US" sz="1050" b="1" dirty="0">
                <a:latin typeface="+mj-lt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gray">
            <a:xfrm>
              <a:off x="169863" y="2335388"/>
              <a:ext cx="2049462" cy="7592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</a:rPr>
                <a:t>6 Forums held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gray">
            <a:xfrm>
              <a:off x="169863" y="3216784"/>
              <a:ext cx="2049462" cy="75747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200" b="1" dirty="0">
                <a:latin typeface="+mj-lt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  <a:cs typeface="Times New Roman" charset="0"/>
                </a:rPr>
                <a:t>Chaired by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  <a:cs typeface="Times New Roman" charset="0"/>
                </a:rPr>
                <a:t>Deputy Prime Minister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gray">
            <a:xfrm>
              <a:off x="169863" y="4096433"/>
              <a:ext cx="2049462" cy="7574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</a:rPr>
                <a:t>$ 2.7 million savings for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>
                  <a:latin typeface="+mj-lt"/>
                </a:rPr>
                <a:t>Private Sector (sample of 2 reforms)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gray">
            <a:xfrm>
              <a:off x="169863" y="4976083"/>
              <a:ext cx="2049462" cy="75922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</a:rPr>
                <a:t>4 sectoral Working groups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gray">
            <a:xfrm>
              <a:off x="169863" y="5857478"/>
              <a:ext cx="2049462" cy="7592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200" b="1" dirty="0">
                <a:latin typeface="+mj-lt"/>
              </a:endParaRP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3133106" y="1634332"/>
            <a:ext cx="2895600" cy="3547268"/>
            <a:chOff x="169863" y="1455738"/>
            <a:chExt cx="2049462" cy="5160962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gray">
            <a:xfrm>
              <a:off x="169863" y="1455738"/>
              <a:ext cx="2049462" cy="75922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</a:rPr>
                <a:t>2001</a:t>
              </a:r>
              <a:endParaRPr lang="en-US" sz="1200" b="1" dirty="0">
                <a:latin typeface="+mj-lt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050" b="1" dirty="0" err="1" smtClean="0">
                  <a:latin typeface="+mj-lt"/>
                </a:rPr>
                <a:t>MoU</a:t>
              </a:r>
              <a:r>
                <a:rPr lang="en-US" sz="1050" b="1" dirty="0" smtClean="0">
                  <a:latin typeface="+mj-lt"/>
                </a:rPr>
                <a:t> – Board of Investment</a:t>
              </a:r>
              <a:endParaRPr lang="en-US" sz="1050" b="1" dirty="0">
                <a:latin typeface="+mj-lt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gray">
            <a:xfrm>
              <a:off x="169863" y="2335388"/>
              <a:ext cx="2049462" cy="7592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</a:rPr>
                <a:t>16 </a:t>
              </a:r>
              <a:r>
                <a:rPr lang="en-US" sz="1200" b="1" dirty="0">
                  <a:latin typeface="+mj-lt"/>
                </a:rPr>
                <a:t>Forums held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gray">
            <a:xfrm>
              <a:off x="169863" y="3216784"/>
              <a:ext cx="2049462" cy="75747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200" b="1" dirty="0">
                <a:latin typeface="+mj-lt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  <a:cs typeface="Times New Roman" charset="0"/>
                </a:rPr>
                <a:t>Chaired by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  <a:cs typeface="Times New Roman" charset="0"/>
                </a:rPr>
                <a:t>Prime </a:t>
              </a:r>
              <a:r>
                <a:rPr lang="en-US" sz="1200" b="1" dirty="0">
                  <a:latin typeface="+mj-lt"/>
                  <a:cs typeface="Times New Roman" charset="0"/>
                </a:rPr>
                <a:t>Minister</a:t>
              </a:r>
            </a:p>
            <a:p>
              <a:pPr algn="ctr">
                <a:spcBef>
                  <a:spcPct val="50000"/>
                </a:spcBef>
                <a:defRPr/>
              </a:pP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gray">
            <a:xfrm>
              <a:off x="169863" y="4096433"/>
              <a:ext cx="2049462" cy="7574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>
                  <a:latin typeface="+mj-lt"/>
                </a:rPr>
                <a:t>$ </a:t>
              </a:r>
              <a:r>
                <a:rPr lang="en-US" sz="1200" b="1" dirty="0" smtClean="0">
                  <a:latin typeface="+mj-lt"/>
                </a:rPr>
                <a:t>69.2  </a:t>
              </a:r>
              <a:r>
                <a:rPr lang="en-US" sz="1200" b="1" dirty="0">
                  <a:latin typeface="+mj-lt"/>
                </a:rPr>
                <a:t>million savings for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>
                  <a:latin typeface="+mj-lt"/>
                </a:rPr>
                <a:t>Private Sector (sample of 8</a:t>
              </a:r>
              <a:r>
                <a:rPr lang="en-US" sz="1100" b="1" dirty="0" smtClean="0">
                  <a:latin typeface="+mj-lt"/>
                </a:rPr>
                <a:t> </a:t>
              </a:r>
              <a:r>
                <a:rPr lang="en-US" sz="1100" b="1" dirty="0">
                  <a:latin typeface="+mj-lt"/>
                </a:rPr>
                <a:t>reforms)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gray">
            <a:xfrm>
              <a:off x="169863" y="4976083"/>
              <a:ext cx="2049462" cy="75922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200" b="1" dirty="0" smtClean="0">
                  <a:latin typeface="+mj-lt"/>
                </a:rPr>
                <a:t>8 </a:t>
              </a:r>
              <a:r>
                <a:rPr lang="en-US" sz="1200" b="1" dirty="0">
                  <a:latin typeface="+mj-lt"/>
                </a:rPr>
                <a:t>sectoral Working groups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gray">
            <a:xfrm>
              <a:off x="169863" y="5857478"/>
              <a:ext cx="2049462" cy="7592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ts val="0"/>
                </a:spcBef>
                <a:defRPr/>
              </a:pPr>
              <a:r>
                <a:rPr lang="en-US" sz="1200" b="1" dirty="0" smtClean="0">
                  <a:latin typeface="+mj-lt"/>
                </a:rPr>
                <a:t>Key Reform: labor law, improve trade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en-US" sz="1200" b="1" dirty="0" smtClean="0">
                  <a:latin typeface="+mj-lt"/>
                </a:rPr>
                <a:t>and business regulations</a:t>
              </a:r>
              <a:endParaRPr lang="en-US" sz="1200" b="1" dirty="0">
                <a:latin typeface="+mj-lt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28600" y="1272639"/>
            <a:ext cx="288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VIETNAM BUSINESS FORUM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74079" y="1307068"/>
            <a:ext cx="2880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CAMBODIA G-PSF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87588" y="1275381"/>
            <a:ext cx="2880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LAO BUSINESS FORUM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4800" y="438090"/>
            <a:ext cx="5738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cap="all" dirty="0" smtClean="0">
                <a:solidFill>
                  <a:schemeClr val="tx2">
                    <a:lumMod val="75000"/>
                  </a:schemeClr>
                </a:solidFill>
              </a:rPr>
              <a:t>32 years of IFC combined technical assistance</a:t>
            </a:r>
            <a:endParaRPr lang="en-US" sz="2000" b="1" cap="al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14400" y="5409077"/>
            <a:ext cx="56092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Economy-wide PPDs, highest performers in 2009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400 million combined private sector savings (Evaluation 2009)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IFC acts as secretariat during the life of the PPD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5410200" y="47244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1200" b="1" dirty="0"/>
              <a:t>Key </a:t>
            </a:r>
            <a:r>
              <a:rPr lang="en-US" sz="1200" b="1" dirty="0" smtClean="0"/>
              <a:t>Reforms: trucking weight limit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200" b="1" dirty="0" smtClean="0"/>
              <a:t>Fixed entry fee of US$1/tourist</a:t>
            </a:r>
            <a:endParaRPr lang="en-US" sz="1200" b="1" dirty="0"/>
          </a:p>
        </p:txBody>
      </p:sp>
      <p:sp>
        <p:nvSpPr>
          <p:cNvPr id="45" name="Rectangle 44"/>
          <p:cNvSpPr/>
          <p:nvPr/>
        </p:nvSpPr>
        <p:spPr>
          <a:xfrm>
            <a:off x="463279" y="3500735"/>
            <a:ext cx="2410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b="1" dirty="0" smtClean="0"/>
              <a:t>$ 237.9M</a:t>
            </a:r>
            <a:r>
              <a:rPr lang="en-US" sz="1200" b="1" dirty="0"/>
              <a:t> million savings for </a:t>
            </a:r>
          </a:p>
          <a:p>
            <a:pPr algn="ctr">
              <a:defRPr/>
            </a:pPr>
            <a:r>
              <a:rPr lang="en-US" sz="1100" b="1" dirty="0"/>
              <a:t>Private Sector</a:t>
            </a:r>
            <a:r>
              <a:rPr lang="en-US" sz="1200" b="1" dirty="0" smtClean="0"/>
              <a:t> (sample of 4 reforms)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40825" y="6486294"/>
            <a:ext cx="891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/>
              <a:t>Toland</a:t>
            </a:r>
            <a:r>
              <a:rPr lang="en-US" sz="1200" i="1" dirty="0" smtClean="0"/>
              <a:t> M. 2009. Review </a:t>
            </a:r>
            <a:r>
              <a:rPr lang="en-US" sz="1200" i="1" dirty="0"/>
              <a:t>of World Bank Group Support </a:t>
            </a:r>
            <a:r>
              <a:rPr lang="en-US" sz="1200" i="1" dirty="0" smtClean="0"/>
              <a:t>to Structured </a:t>
            </a:r>
            <a:r>
              <a:rPr lang="en-US" sz="1200" i="1" dirty="0"/>
              <a:t>Public-Private Dialogue </a:t>
            </a:r>
            <a:r>
              <a:rPr lang="en-US" sz="1200" i="1" dirty="0" smtClean="0"/>
              <a:t>for Private </a:t>
            </a:r>
            <a:r>
              <a:rPr lang="en-US" sz="1200" i="1" dirty="0"/>
              <a:t>and Financial Sector Development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tructure adopted PSD SC 0209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1376"/>
            <a:ext cx="3664323" cy="2749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" descr="A description..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3933" y="3625755"/>
            <a:ext cx="5140960" cy="3200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70491" y="111079"/>
            <a:ext cx="288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VIETNAM BUSINESS FORUM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8759" y="76200"/>
            <a:ext cx="2880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CAMBODIA G-PSF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654" y="4856623"/>
            <a:ext cx="2880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LAO BUSINESS FORUM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91" y="445532"/>
            <a:ext cx="3801509" cy="27879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7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209800" y="1634332"/>
            <a:ext cx="2057400" cy="3547268"/>
            <a:chOff x="169863" y="1455738"/>
            <a:chExt cx="2049462" cy="5160962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gray">
            <a:xfrm>
              <a:off x="169863" y="1455738"/>
              <a:ext cx="2049462" cy="759222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 2012 (15 years assistance)</a:t>
              </a:r>
              <a:endParaRPr lang="en-US" sz="1000" b="1" dirty="0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gray">
            <a:xfrm>
              <a:off x="169863" y="2335388"/>
              <a:ext cx="2049462" cy="759222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Consortium of 14 associations</a:t>
              </a:r>
              <a:endParaRPr lang="en-US" sz="1100" b="1" dirty="0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gray">
            <a:xfrm>
              <a:off x="169863" y="3216784"/>
              <a:ext cx="2049462" cy="75747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Trebuchet MS" charset="0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err="1" smtClean="0">
                  <a:latin typeface="Trebuchet MS" charset="0"/>
                  <a:cs typeface="Times New Roman" charset="0"/>
                </a:rPr>
                <a:t>Gvt</a:t>
              </a:r>
              <a:r>
                <a:rPr lang="en-US" sz="1100" b="1" dirty="0" smtClean="0">
                  <a:latin typeface="Trebuchet MS" charset="0"/>
                  <a:cs typeface="Times New Roman" charset="0"/>
                </a:rPr>
                <a:t> secretariat (existing)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>
                  <a:latin typeface="Trebuchet MS" charset="0"/>
                  <a:cs typeface="Times New Roman" charset="0"/>
                </a:rPr>
                <a:t>1 secretariat at the consortium</a:t>
              </a:r>
              <a:endParaRPr lang="en-US" sz="1100" b="1" dirty="0">
                <a:latin typeface="Trebuchet MS" charset="0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Trebuchet MS" charset="0"/>
                <a:cs typeface="Times New Roman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gray">
            <a:xfrm>
              <a:off x="169863" y="4096433"/>
              <a:ext cx="2049462" cy="757477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Regular meetings of the WGs</a:t>
              </a:r>
              <a:endParaRPr lang="en-US" sz="1050" b="1" dirty="0" smtClean="0"/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050" b="1" dirty="0" smtClean="0"/>
                <a:t>Regular 2/year VBF</a:t>
              </a:r>
              <a:endParaRPr lang="en-US" sz="1050" b="1" dirty="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gray">
            <a:xfrm>
              <a:off x="169863" y="4976083"/>
              <a:ext cx="2049462" cy="759221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Budget support Year 1 – 80K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Consortium: $100,000</a:t>
              </a:r>
              <a:endParaRPr lang="en-US" sz="1100" b="1" dirty="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gray">
            <a:xfrm>
              <a:off x="169863" y="5857478"/>
              <a:ext cx="2049462" cy="75922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Fully sustainable</a:t>
              </a:r>
              <a:endParaRPr lang="en-US" sz="1100" b="1" dirty="0"/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6902778" y="1631334"/>
            <a:ext cx="2165021" cy="3547268"/>
            <a:chOff x="169863" y="1455738"/>
            <a:chExt cx="2049462" cy="516096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5" name="Rectangle 24"/>
            <p:cNvSpPr>
              <a:spLocks noChangeArrowheads="1"/>
            </p:cNvSpPr>
            <p:nvPr/>
          </p:nvSpPr>
          <p:spPr bwMode="gray">
            <a:xfrm>
              <a:off x="169863" y="1455738"/>
              <a:ext cx="2049462" cy="75922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2010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(3 years)</a:t>
              </a:r>
              <a:endParaRPr lang="en-US" sz="1100" b="1" dirty="0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gray">
            <a:xfrm>
              <a:off x="169863" y="2335388"/>
              <a:ext cx="2049462" cy="75922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IFC </a:t>
              </a:r>
              <a:r>
                <a:rPr lang="en-US" sz="1100" b="1" dirty="0" err="1" smtClean="0"/>
                <a:t>MoU</a:t>
              </a:r>
              <a:r>
                <a:rPr lang="en-US" sz="1100" b="1" dirty="0" smtClean="0"/>
                <a:t> with LNCCI</a:t>
              </a:r>
              <a:endParaRPr lang="en-US" sz="1100" b="1" dirty="0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gray">
            <a:xfrm>
              <a:off x="169863" y="3216784"/>
              <a:ext cx="2049462" cy="75747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Trebuchet MS" charset="0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>
                  <a:latin typeface="Trebuchet MS" charset="0"/>
                  <a:cs typeface="Times New Roman" charset="0"/>
                </a:rPr>
                <a:t>Coordinator funded by IFC</a:t>
              </a:r>
              <a:endParaRPr lang="en-US" sz="1100" b="1" dirty="0">
                <a:latin typeface="Trebuchet MS" charset="0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Trebuchet MS" charset="0"/>
                <a:cs typeface="Times New Roman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gray">
            <a:xfrm>
              <a:off x="169863" y="4096433"/>
              <a:ext cx="2049462" cy="75747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No plenary forum</a:t>
              </a:r>
              <a:endParaRPr lang="en-US" sz="1100" b="1" dirty="0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gray">
            <a:xfrm>
              <a:off x="169863" y="4976083"/>
              <a:ext cx="2049462" cy="75922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Year 1: $80,000 for LNCCI sec.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$15,000/year salary coordinator</a:t>
              </a:r>
              <a:endParaRPr lang="en-US" sz="1100" b="1" dirty="0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gray">
            <a:xfrm>
              <a:off x="169863" y="5857478"/>
              <a:ext cx="2049462" cy="75922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No sustainability</a:t>
              </a:r>
              <a:endParaRPr lang="en-US" sz="1100" b="1" dirty="0"/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4457700" y="1634332"/>
            <a:ext cx="2171700" cy="3547268"/>
            <a:chOff x="169863" y="1455738"/>
            <a:chExt cx="2049462" cy="516096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2" name="Rectangle 31"/>
            <p:cNvSpPr>
              <a:spLocks noChangeArrowheads="1"/>
            </p:cNvSpPr>
            <p:nvPr/>
          </p:nvSpPr>
          <p:spPr bwMode="gray">
            <a:xfrm>
              <a:off x="169863" y="1455738"/>
              <a:ext cx="2049462" cy="75922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>
                  <a:solidFill>
                    <a:schemeClr val="bg1"/>
                  </a:solidFill>
                </a:rPr>
                <a:t>2010 (9 Years)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gray">
            <a:xfrm>
              <a:off x="169863" y="2335388"/>
              <a:ext cx="2049462" cy="75922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An </a:t>
              </a:r>
              <a:r>
                <a:rPr lang="en-US" sz="1100" b="1" dirty="0" err="1" smtClean="0"/>
                <a:t>MoU</a:t>
              </a:r>
              <a:r>
                <a:rPr lang="en-US" sz="1100" b="1" dirty="0" smtClean="0"/>
                <a:t> signed by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8 associations and the CCI</a:t>
              </a:r>
              <a:endParaRPr lang="en-US" sz="1100" b="1" dirty="0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gray">
            <a:xfrm>
              <a:off x="169863" y="3216784"/>
              <a:ext cx="2049462" cy="75747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Trebuchet MS" charset="0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>
                  <a:latin typeface="Trebuchet MS" charset="0"/>
                  <a:cs typeface="Times New Roman" charset="0"/>
                </a:rPr>
                <a:t>9 secretariats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>
                  <a:latin typeface="Trebuchet MS" charset="0"/>
                  <a:cs typeface="Times New Roman" charset="0"/>
                </a:rPr>
                <a:t>+ </a:t>
              </a:r>
              <a:r>
                <a:rPr lang="en-US" sz="1100" b="1" dirty="0" err="1" smtClean="0">
                  <a:latin typeface="Trebuchet MS" charset="0"/>
                  <a:cs typeface="Times New Roman" charset="0"/>
                </a:rPr>
                <a:t>Gvt</a:t>
              </a:r>
              <a:r>
                <a:rPr lang="en-US" sz="1100" b="1" dirty="0" smtClean="0">
                  <a:latin typeface="Trebuchet MS" charset="0"/>
                  <a:cs typeface="Times New Roman" charset="0"/>
                </a:rPr>
                <a:t> secretariat (existing)</a:t>
              </a:r>
              <a:endParaRPr lang="en-US" sz="1100" b="1" dirty="0">
                <a:latin typeface="Trebuchet MS" charset="0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Trebuchet MS" charset="0"/>
                <a:cs typeface="Times New Roman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gray">
            <a:xfrm>
              <a:off x="169863" y="4096433"/>
              <a:ext cx="2049462" cy="75747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Working Group meetings active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Ad-hoc Plenary Forums</a:t>
              </a:r>
              <a:endParaRPr lang="en-US" sz="1050" b="1" dirty="0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gray">
            <a:xfrm>
              <a:off x="169863" y="4976083"/>
              <a:ext cx="2049462" cy="75922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Seed funding $10,000 each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Self sustained (operating budget)</a:t>
              </a:r>
              <a:endParaRPr lang="en-US" sz="1100" b="1" dirty="0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gray">
            <a:xfrm>
              <a:off x="169863" y="5857478"/>
              <a:ext cx="2049462" cy="75922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Partially sustainable</a:t>
              </a:r>
              <a:endParaRPr lang="en-US" sz="1100" b="1" dirty="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663037" y="1230868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VIETNAM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43400" y="1230868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CAMBODIA G-PSF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81800" y="1219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LAO BUSINESS FORUM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4800" y="438090"/>
            <a:ext cx="613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cap="all" dirty="0" smtClean="0">
                <a:solidFill>
                  <a:schemeClr val="tx2">
                    <a:lumMod val="75000"/>
                  </a:schemeClr>
                </a:solidFill>
              </a:rPr>
              <a:t>HOW DID IFC TRANSITIONED OUT and RESULTS SO FAR </a:t>
            </a:r>
            <a:endParaRPr lang="en-US" sz="2000" b="1" cap="all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152400" y="1634332"/>
            <a:ext cx="1905000" cy="3547268"/>
            <a:chOff x="169863" y="1455738"/>
            <a:chExt cx="2049462" cy="5160962"/>
          </a:xfrm>
          <a:solidFill>
            <a:srgbClr val="FFFF00"/>
          </a:solidFill>
        </p:grpSpPr>
        <p:sp>
          <p:nvSpPr>
            <p:cNvPr id="43" name="Rectangle 42"/>
            <p:cNvSpPr>
              <a:spLocks noChangeArrowheads="1"/>
            </p:cNvSpPr>
            <p:nvPr/>
          </p:nvSpPr>
          <p:spPr bwMode="gray">
            <a:xfrm>
              <a:off x="169863" y="1455738"/>
              <a:ext cx="2049462" cy="75922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 YEAR OF EXIT</a:t>
              </a:r>
              <a:endParaRPr lang="en-US" sz="1000" b="1" dirty="0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gray">
            <a:xfrm>
              <a:off x="169863" y="2335388"/>
              <a:ext cx="2049462" cy="75922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WHO DOES WHAT ?</a:t>
              </a:r>
              <a:endParaRPr lang="en-US" sz="1100" b="1" dirty="0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gray">
            <a:xfrm>
              <a:off x="169863" y="3216784"/>
              <a:ext cx="2049462" cy="75747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Trebuchet MS" charset="0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>
                  <a:latin typeface="Trebuchet MS" charset="0"/>
                  <a:cs typeface="Times New Roman" charset="0"/>
                </a:rPr>
                <a:t>OPERATIONAL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>
                  <a:latin typeface="Trebuchet MS" charset="0"/>
                  <a:cs typeface="Times New Roman" charset="0"/>
                </a:rPr>
                <a:t>SUSTAINABILITY</a:t>
              </a:r>
              <a:endParaRPr lang="en-US" sz="1100" b="1" dirty="0">
                <a:latin typeface="Trebuchet MS" charset="0"/>
                <a:cs typeface="Times New Roman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endParaRPr lang="en-US" sz="1100" b="1" dirty="0">
                <a:latin typeface="Trebuchet MS" charset="0"/>
                <a:cs typeface="Times New Roman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gray">
            <a:xfrm>
              <a:off x="169863" y="4096433"/>
              <a:ext cx="2049462" cy="75747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050" b="1" dirty="0" smtClean="0"/>
                <a:t>DIALOGUE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050" b="1" dirty="0" smtClean="0"/>
                <a:t>EFFECTIVENESS</a:t>
              </a:r>
              <a:endParaRPr lang="en-US" sz="1050" b="1" dirty="0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gray">
            <a:xfrm>
              <a:off x="169863" y="4976083"/>
              <a:ext cx="2049462" cy="75922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FINANCIAL 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SUSTAINABILITY</a:t>
              </a:r>
              <a:endParaRPr lang="en-US" sz="1100" b="1" dirty="0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gray">
            <a:xfrm>
              <a:off x="169863" y="5857478"/>
              <a:ext cx="2049462" cy="75922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72000" tIns="72000" rIns="72000" bIns="7200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1300" kern="1200">
                  <a:solidFill>
                    <a:schemeClr val="tx1"/>
                  </a:solidFill>
                  <a:latin typeface="Trebuchet MS" pitchFamily="34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RATING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100" b="1" dirty="0" smtClean="0"/>
                <a:t>(engage only </a:t>
              </a:r>
              <a:r>
                <a:rPr lang="en-US" sz="1100" b="1" dirty="0"/>
                <a:t>t</a:t>
              </a:r>
              <a:r>
                <a:rPr lang="en-US" sz="1100" b="1" dirty="0" smtClean="0"/>
                <a:t>he presenter)</a:t>
              </a:r>
              <a:endParaRPr lang="en-US" sz="1100" b="1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6397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 IN THE PPD LIFECYCLE 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827" y="1412081"/>
            <a:ext cx="7537174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0"/>
          <p:cNvSpPr txBox="1"/>
          <p:nvPr/>
        </p:nvSpPr>
        <p:spPr>
          <a:xfrm>
            <a:off x="609600" y="6400800"/>
            <a:ext cx="1676400" cy="24606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z="10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Herzberg  and  Levy, 2010</a:t>
            </a:r>
            <a:endParaRPr lang="en-US" sz="10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0" y="4343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LBF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01637" y="38100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VBF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" name="Curved Connector 4"/>
          <p:cNvCxnSpPr/>
          <p:nvPr/>
        </p:nvCxnSpPr>
        <p:spPr>
          <a:xfrm rot="5400000" flipH="1" flipV="1">
            <a:off x="6781799" y="2971801"/>
            <a:ext cx="1600202" cy="1600200"/>
          </a:xfrm>
          <a:prstGeom prst="curvedConnector3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082919" y="2745816"/>
            <a:ext cx="931665" cy="26161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PPD Culture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2200" y="46482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GPSF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42291" y="4648200"/>
            <a:ext cx="3444309" cy="838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124200" y="4343400"/>
            <a:ext cx="670491" cy="369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146577" y="4648200"/>
            <a:ext cx="670491" cy="369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848600" y="3810000"/>
            <a:ext cx="670491" cy="369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0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enter, think about exit</a:t>
            </a:r>
          </a:p>
          <a:p>
            <a:r>
              <a:rPr lang="en-US" dirty="0" smtClean="0"/>
              <a:t>Prepare, prepare, prepare</a:t>
            </a:r>
          </a:p>
          <a:p>
            <a:r>
              <a:rPr lang="en-US" dirty="0" smtClean="0"/>
              <a:t>Inclusive process</a:t>
            </a:r>
          </a:p>
          <a:p>
            <a:r>
              <a:rPr lang="en-US" dirty="0" smtClean="0"/>
              <a:t>Leadership and commitment</a:t>
            </a:r>
          </a:p>
          <a:p>
            <a:r>
              <a:rPr lang="en-US" dirty="0" smtClean="0"/>
              <a:t>Environment has to be ready: capacity of actors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5" t="24252" r="50914" b="8014"/>
          <a:stretch/>
        </p:blipFill>
        <p:spPr bwMode="auto">
          <a:xfrm>
            <a:off x="1447800" y="838200"/>
            <a:ext cx="5796022" cy="6172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9600" y="457200"/>
            <a:ext cx="6858000" cy="6397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IN PPD WEBSITE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DA75-4C45-447E-8C29-175C0CC648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763</Words>
  <Application>Microsoft Office PowerPoint</Application>
  <PresentationFormat>On-screen Show (4:3)</PresentationFormat>
  <Paragraphs>159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EXIT IN THE PPD LIFECYCLE </vt:lpstr>
      <vt:lpstr>LESSONS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Ermal Vila</dc:creator>
  <cp:lastModifiedBy>Lili Sisombat </cp:lastModifiedBy>
  <cp:revision>18</cp:revision>
  <dcterms:created xsi:type="dcterms:W3CDTF">2014-02-20T22:49:47Z</dcterms:created>
  <dcterms:modified xsi:type="dcterms:W3CDTF">2014-03-02T20:40:58Z</dcterms:modified>
</cp:coreProperties>
</file>