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5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1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2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8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3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9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0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1D32A-689C-40E6-B05B-C76156EA251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69EF-D2DC-423C-97AE-5F65AFC5E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4"/>
          <p:cNvSpPr>
            <a:spLocks noChangeArrowheads="1"/>
          </p:cNvSpPr>
          <p:nvPr/>
        </p:nvSpPr>
        <p:spPr bwMode="auto">
          <a:xfrm>
            <a:off x="0" y="444500"/>
            <a:ext cx="9142413" cy="2286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TextBox 1111"/>
          <p:cNvSpPr txBox="1"/>
          <p:nvPr/>
        </p:nvSpPr>
        <p:spPr>
          <a:xfrm>
            <a:off x="838200" y="12192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International Workshop on Public Private Dialogue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i="1" dirty="0" smtClean="0"/>
              <a:t> Frankfurt, Germany</a:t>
            </a:r>
            <a:endParaRPr lang="en-US" sz="2800" dirty="0"/>
          </a:p>
          <a:p>
            <a:pPr algn="ctr"/>
            <a:r>
              <a:rPr lang="en-US" sz="2800" dirty="0" smtClean="0"/>
              <a:t>2-3 December 2013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The Palestinian Private Sector</a:t>
            </a:r>
            <a:endParaRPr lang="en-US" sz="2800" dirty="0"/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6475413"/>
            <a:ext cx="9142413" cy="379413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6088" y="346800"/>
            <a:ext cx="6156325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1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Palestine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6088" y="1524000"/>
            <a:ext cx="6157912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Population (2013): 4,450,500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Market Based Economy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97% of business establishments are small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Real GDP: $6,767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Real GDP Per Capita:$ 1,625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i="1" dirty="0" smtClean="0"/>
              <a:t>Most geographical areas, borders and natural resources, are controlled by the Israeli Occupation</a:t>
            </a:r>
            <a:r>
              <a:rPr lang="en-US" sz="2400" i="1" dirty="0" smtClean="0"/>
              <a:t>.</a:t>
            </a:r>
            <a:endParaRPr lang="en-US" i="1" dirty="0"/>
          </a:p>
        </p:txBody>
      </p: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86088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3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415925"/>
            <a:ext cx="9142413" cy="6237288"/>
            <a:chOff x="0" y="262"/>
            <a:chExt cx="5759" cy="392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264"/>
              <a:ext cx="5750" cy="3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0" y="3951"/>
              <a:ext cx="5759" cy="240"/>
            </a:xfrm>
            <a:prstGeom prst="rect">
              <a:avLst/>
            </a:prstGeom>
            <a:solidFill>
              <a:srgbClr val="711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128" y="3947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3897"/>
              <a:ext cx="52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440" y="2367"/>
              <a:ext cx="2831" cy="912"/>
            </a:xfrm>
            <a:prstGeom prst="rect">
              <a:avLst/>
            </a:prstGeom>
            <a:solidFill>
              <a:srgbClr val="D0D6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0" y="262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0" y="296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0" y="377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0" y="457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46" y="524"/>
              <a:ext cx="3214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The Palestinian Private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3421" y="524"/>
              <a:ext cx="221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3500" y="524"/>
              <a:ext cx="130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Sector…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669" y="518"/>
              <a:ext cx="22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0" y="849"/>
              <a:ext cx="49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0" y="913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992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0" y="1073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0" y="1153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0" y="1232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0" y="1313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0" y="1393"/>
              <a:ext cx="6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 Gothic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876" y="1495"/>
              <a:ext cx="45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 the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1259" y="1495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02" y="1491"/>
              <a:ext cx="28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err="1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dri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1507" y="1491"/>
              <a:ext cx="16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1592" y="1491"/>
              <a:ext cx="57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ing for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2091" y="1491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2180" y="1491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2269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" name="Rectangle 33"/>
            <p:cNvSpPr>
              <a:spLocks noChangeArrowheads="1"/>
            </p:cNvSpPr>
            <p:nvPr/>
          </p:nvSpPr>
          <p:spPr bwMode="auto">
            <a:xfrm>
              <a:off x="2312" y="1491"/>
              <a:ext cx="60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behind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" name="Rectangle 34"/>
            <p:cNvSpPr>
              <a:spLocks noChangeArrowheads="1"/>
            </p:cNvSpPr>
            <p:nvPr/>
          </p:nvSpPr>
          <p:spPr bwMode="auto">
            <a:xfrm>
              <a:off x="2836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" name="Rectangle 35"/>
            <p:cNvSpPr>
              <a:spLocks noChangeArrowheads="1"/>
            </p:cNvSpPr>
            <p:nvPr/>
          </p:nvSpPr>
          <p:spPr bwMode="auto">
            <a:xfrm>
              <a:off x="2880" y="1491"/>
              <a:ext cx="27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Pa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Rectangle 36"/>
            <p:cNvSpPr>
              <a:spLocks noChangeArrowheads="1"/>
            </p:cNvSpPr>
            <p:nvPr/>
          </p:nvSpPr>
          <p:spPr bwMode="auto">
            <a:xfrm>
              <a:off x="3076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Rectangle 37"/>
            <p:cNvSpPr>
              <a:spLocks noChangeArrowheads="1"/>
            </p:cNvSpPr>
            <p:nvPr/>
          </p:nvSpPr>
          <p:spPr bwMode="auto">
            <a:xfrm>
              <a:off x="3119" y="1491"/>
              <a:ext cx="25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Rectangle 38"/>
            <p:cNvSpPr>
              <a:spLocks noChangeArrowheads="1"/>
            </p:cNvSpPr>
            <p:nvPr/>
          </p:nvSpPr>
          <p:spPr bwMode="auto">
            <a:xfrm>
              <a:off x="3298" y="1491"/>
              <a:ext cx="13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Rectangle 39"/>
            <p:cNvSpPr>
              <a:spLocks noChangeArrowheads="1"/>
            </p:cNvSpPr>
            <p:nvPr/>
          </p:nvSpPr>
          <p:spPr bwMode="auto">
            <a:xfrm>
              <a:off x="3351" y="1491"/>
              <a:ext cx="43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ine's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Rectangle 40"/>
            <p:cNvSpPr>
              <a:spLocks noChangeArrowheads="1"/>
            </p:cNvSpPr>
            <p:nvPr/>
          </p:nvSpPr>
          <p:spPr bwMode="auto">
            <a:xfrm>
              <a:off x="3709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Rectangle 41"/>
            <p:cNvSpPr>
              <a:spLocks noChangeArrowheads="1"/>
            </p:cNvSpPr>
            <p:nvPr/>
          </p:nvSpPr>
          <p:spPr bwMode="auto">
            <a:xfrm>
              <a:off x="3751" y="1491"/>
              <a:ext cx="69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econom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Rectangle 42"/>
            <p:cNvSpPr>
              <a:spLocks noChangeArrowheads="1"/>
            </p:cNvSpPr>
            <p:nvPr/>
          </p:nvSpPr>
          <p:spPr bwMode="auto">
            <a:xfrm>
              <a:off x="4365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Rectangle 43"/>
            <p:cNvSpPr>
              <a:spLocks noChangeArrowheads="1"/>
            </p:cNvSpPr>
            <p:nvPr/>
          </p:nvSpPr>
          <p:spPr bwMode="auto">
            <a:xfrm>
              <a:off x="4408" y="1491"/>
              <a:ext cx="16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Rectangle 44"/>
            <p:cNvSpPr>
              <a:spLocks noChangeArrowheads="1"/>
            </p:cNvSpPr>
            <p:nvPr/>
          </p:nvSpPr>
          <p:spPr bwMode="auto">
            <a:xfrm>
              <a:off x="4498" y="1491"/>
              <a:ext cx="12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Rectangle 45"/>
            <p:cNvSpPr>
              <a:spLocks noChangeArrowheads="1"/>
            </p:cNvSpPr>
            <p:nvPr/>
          </p:nvSpPr>
          <p:spPr bwMode="auto">
            <a:xfrm>
              <a:off x="4541" y="1491"/>
              <a:ext cx="23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gr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Rectangle 46"/>
            <p:cNvSpPr>
              <a:spLocks noChangeArrowheads="1"/>
            </p:cNvSpPr>
            <p:nvPr/>
          </p:nvSpPr>
          <p:spPr bwMode="auto">
            <a:xfrm>
              <a:off x="4700" y="1491"/>
              <a:ext cx="17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Rectangle 47"/>
            <p:cNvSpPr>
              <a:spLocks noChangeArrowheads="1"/>
            </p:cNvSpPr>
            <p:nvPr/>
          </p:nvSpPr>
          <p:spPr bwMode="auto">
            <a:xfrm>
              <a:off x="4794" y="1491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Rectangle 48"/>
            <p:cNvSpPr>
              <a:spLocks noChangeArrowheads="1"/>
            </p:cNvSpPr>
            <p:nvPr/>
          </p:nvSpPr>
          <p:spPr bwMode="auto">
            <a:xfrm>
              <a:off x="4926" y="1491"/>
              <a:ext cx="13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Rectangle 49"/>
            <p:cNvSpPr>
              <a:spLocks noChangeArrowheads="1"/>
            </p:cNvSpPr>
            <p:nvPr/>
          </p:nvSpPr>
          <p:spPr bwMode="auto">
            <a:xfrm>
              <a:off x="4978" y="1491"/>
              <a:ext cx="21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rPr>
                <a:t>h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Rectangle 50"/>
            <p:cNvSpPr>
              <a:spLocks noChangeArrowheads="1"/>
            </p:cNvSpPr>
            <p:nvPr/>
          </p:nvSpPr>
          <p:spPr bwMode="auto">
            <a:xfrm>
              <a:off x="868" y="1687"/>
              <a:ext cx="33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Rectangle 51"/>
            <p:cNvSpPr>
              <a:spLocks noChangeArrowheads="1"/>
            </p:cNvSpPr>
            <p:nvPr/>
          </p:nvSpPr>
          <p:spPr bwMode="auto">
            <a:xfrm>
              <a:off x="1136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Rectangle 52"/>
            <p:cNvSpPr>
              <a:spLocks noChangeArrowheads="1"/>
            </p:cNvSpPr>
            <p:nvPr/>
          </p:nvSpPr>
          <p:spPr bwMode="auto">
            <a:xfrm>
              <a:off x="1179" y="1687"/>
              <a:ext cx="81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formulates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Rectangle 53"/>
            <p:cNvSpPr>
              <a:spLocks noChangeArrowheads="1"/>
            </p:cNvSpPr>
            <p:nvPr/>
          </p:nvSpPr>
          <p:spPr bwMode="auto">
            <a:xfrm>
              <a:off x="1926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Rectangle 54"/>
            <p:cNvSpPr>
              <a:spLocks noChangeArrowheads="1"/>
            </p:cNvSpPr>
            <p:nvPr/>
          </p:nvSpPr>
          <p:spPr bwMode="auto">
            <a:xfrm>
              <a:off x="1967" y="1687"/>
              <a:ext cx="29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the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Rectangle 55"/>
            <p:cNvSpPr>
              <a:spLocks noChangeArrowheads="1"/>
            </p:cNvSpPr>
            <p:nvPr/>
          </p:nvSpPr>
          <p:spPr bwMode="auto">
            <a:xfrm>
              <a:off x="2190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6" name="Rectangle 56"/>
            <p:cNvSpPr>
              <a:spLocks noChangeArrowheads="1"/>
            </p:cNvSpPr>
            <p:nvPr/>
          </p:nvSpPr>
          <p:spPr bwMode="auto">
            <a:xfrm>
              <a:off x="2233" y="1687"/>
              <a:ext cx="5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means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Rectangle 57"/>
            <p:cNvSpPr>
              <a:spLocks noChangeArrowheads="1"/>
            </p:cNvSpPr>
            <p:nvPr/>
          </p:nvSpPr>
          <p:spPr bwMode="auto">
            <a:xfrm>
              <a:off x="2714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Rectangle 58"/>
            <p:cNvSpPr>
              <a:spLocks noChangeArrowheads="1"/>
            </p:cNvSpPr>
            <p:nvPr/>
          </p:nvSpPr>
          <p:spPr bwMode="auto">
            <a:xfrm>
              <a:off x="2755" y="1687"/>
              <a:ext cx="24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9" name="Rectangle 59"/>
            <p:cNvSpPr>
              <a:spLocks noChangeArrowheads="1"/>
            </p:cNvSpPr>
            <p:nvPr/>
          </p:nvSpPr>
          <p:spPr bwMode="auto">
            <a:xfrm>
              <a:off x="2924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0" name="Rectangle 60"/>
            <p:cNvSpPr>
              <a:spLocks noChangeArrowheads="1"/>
            </p:cNvSpPr>
            <p:nvPr/>
          </p:nvSpPr>
          <p:spPr bwMode="auto">
            <a:xfrm>
              <a:off x="2968" y="1687"/>
              <a:ext cx="18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1" name="Rectangle 61"/>
            <p:cNvSpPr>
              <a:spLocks noChangeArrowheads="1"/>
            </p:cNvSpPr>
            <p:nvPr/>
          </p:nvSpPr>
          <p:spPr bwMode="auto">
            <a:xfrm>
              <a:off x="3084" y="1687"/>
              <a:ext cx="16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2" name="Rectangle 62"/>
            <p:cNvSpPr>
              <a:spLocks noChangeArrowheads="1"/>
            </p:cNvSpPr>
            <p:nvPr/>
          </p:nvSpPr>
          <p:spPr bwMode="auto">
            <a:xfrm>
              <a:off x="3174" y="1687"/>
              <a:ext cx="27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ich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Rectangle 63"/>
            <p:cNvSpPr>
              <a:spLocks noChangeArrowheads="1"/>
            </p:cNvSpPr>
            <p:nvPr/>
          </p:nvSpPr>
          <p:spPr bwMode="auto">
            <a:xfrm>
              <a:off x="3378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Rectangle 64"/>
            <p:cNvSpPr>
              <a:spLocks noChangeArrowheads="1"/>
            </p:cNvSpPr>
            <p:nvPr/>
          </p:nvSpPr>
          <p:spPr bwMode="auto">
            <a:xfrm>
              <a:off x="3421" y="1687"/>
              <a:ext cx="20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5" name="Rectangle 65"/>
            <p:cNvSpPr>
              <a:spLocks noChangeArrowheads="1"/>
            </p:cNvSpPr>
            <p:nvPr/>
          </p:nvSpPr>
          <p:spPr bwMode="auto">
            <a:xfrm>
              <a:off x="3555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6" name="Rectangle 66"/>
            <p:cNvSpPr>
              <a:spLocks noChangeArrowheads="1"/>
            </p:cNvSpPr>
            <p:nvPr/>
          </p:nvSpPr>
          <p:spPr bwMode="auto">
            <a:xfrm>
              <a:off x="3598" y="1687"/>
              <a:ext cx="46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move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7" name="Rectangle 67"/>
            <p:cNvSpPr>
              <a:spLocks noChangeArrowheads="1"/>
            </p:cNvSpPr>
            <p:nvPr/>
          </p:nvSpPr>
          <p:spPr bwMode="auto">
            <a:xfrm>
              <a:off x="3990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8" name="Rectangle 68"/>
            <p:cNvSpPr>
              <a:spLocks noChangeArrowheads="1"/>
            </p:cNvSpPr>
            <p:nvPr/>
          </p:nvSpPr>
          <p:spPr bwMode="auto">
            <a:xfrm>
              <a:off x="4033" y="1687"/>
              <a:ext cx="29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the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9" name="Rectangle 69"/>
            <p:cNvSpPr>
              <a:spLocks noChangeArrowheads="1"/>
            </p:cNvSpPr>
            <p:nvPr/>
          </p:nvSpPr>
          <p:spPr bwMode="auto">
            <a:xfrm>
              <a:off x="4256" y="168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0" name="Rectangle 70"/>
            <p:cNvSpPr>
              <a:spLocks noChangeArrowheads="1"/>
            </p:cNvSpPr>
            <p:nvPr/>
          </p:nvSpPr>
          <p:spPr bwMode="auto">
            <a:xfrm>
              <a:off x="4299" y="1687"/>
              <a:ext cx="90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Palestinian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1" name="Rectangle 71"/>
            <p:cNvSpPr>
              <a:spLocks noChangeArrowheads="1"/>
            </p:cNvSpPr>
            <p:nvPr/>
          </p:nvSpPr>
          <p:spPr bwMode="auto">
            <a:xfrm>
              <a:off x="1421" y="1879"/>
              <a:ext cx="16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2" name="Rectangle 72"/>
            <p:cNvSpPr>
              <a:spLocks noChangeArrowheads="1"/>
            </p:cNvSpPr>
            <p:nvPr/>
          </p:nvSpPr>
          <p:spPr bwMode="auto">
            <a:xfrm>
              <a:off x="1510" y="1879"/>
              <a:ext cx="1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" name="Rectangle 73"/>
            <p:cNvSpPr>
              <a:spLocks noChangeArrowheads="1"/>
            </p:cNvSpPr>
            <p:nvPr/>
          </p:nvSpPr>
          <p:spPr bwMode="auto">
            <a:xfrm>
              <a:off x="1591" y="1879"/>
              <a:ext cx="5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onomy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4" name="Rectangle 74"/>
            <p:cNvSpPr>
              <a:spLocks noChangeArrowheads="1"/>
            </p:cNvSpPr>
            <p:nvPr/>
          </p:nvSpPr>
          <p:spPr bwMode="auto">
            <a:xfrm>
              <a:off x="2071" y="1879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5" name="Rectangle 75"/>
            <p:cNvSpPr>
              <a:spLocks noChangeArrowheads="1"/>
            </p:cNvSpPr>
            <p:nvPr/>
          </p:nvSpPr>
          <p:spPr bwMode="auto">
            <a:xfrm>
              <a:off x="2112" y="1879"/>
              <a:ext cx="40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towa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6" name="Rectangle 76"/>
            <p:cNvSpPr>
              <a:spLocks noChangeArrowheads="1"/>
            </p:cNvSpPr>
            <p:nvPr/>
          </p:nvSpPr>
          <p:spPr bwMode="auto">
            <a:xfrm>
              <a:off x="2451" y="1879"/>
              <a:ext cx="12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7" name="Rectangle 77"/>
            <p:cNvSpPr>
              <a:spLocks noChangeArrowheads="1"/>
            </p:cNvSpPr>
            <p:nvPr/>
          </p:nvSpPr>
          <p:spPr bwMode="auto">
            <a:xfrm>
              <a:off x="2505" y="1879"/>
              <a:ext cx="24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8" name="Rectangle 78"/>
            <p:cNvSpPr>
              <a:spLocks noChangeArrowheads="1"/>
            </p:cNvSpPr>
            <p:nvPr/>
          </p:nvSpPr>
          <p:spPr bwMode="auto">
            <a:xfrm>
              <a:off x="2675" y="1879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9" name="Rectangle 79"/>
            <p:cNvSpPr>
              <a:spLocks noChangeArrowheads="1"/>
            </p:cNvSpPr>
            <p:nvPr/>
          </p:nvSpPr>
          <p:spPr bwMode="auto">
            <a:xfrm>
              <a:off x="2715" y="1879"/>
              <a:ext cx="1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0" name="Rectangle 80"/>
            <p:cNvSpPr>
              <a:spLocks noChangeArrowheads="1"/>
            </p:cNvSpPr>
            <p:nvPr/>
          </p:nvSpPr>
          <p:spPr bwMode="auto">
            <a:xfrm>
              <a:off x="2795" y="1879"/>
              <a:ext cx="16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1" name="Rectangle 81"/>
            <p:cNvSpPr>
              <a:spLocks noChangeArrowheads="1"/>
            </p:cNvSpPr>
            <p:nvPr/>
          </p:nvSpPr>
          <p:spPr bwMode="auto">
            <a:xfrm>
              <a:off x="2885" y="1879"/>
              <a:ext cx="49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staina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2" name="Rectangle 82"/>
            <p:cNvSpPr>
              <a:spLocks noChangeArrowheads="1"/>
            </p:cNvSpPr>
            <p:nvPr/>
          </p:nvSpPr>
          <p:spPr bwMode="auto">
            <a:xfrm>
              <a:off x="3311" y="1879"/>
              <a:ext cx="16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3" name="Rectangle 83"/>
            <p:cNvSpPr>
              <a:spLocks noChangeArrowheads="1"/>
            </p:cNvSpPr>
            <p:nvPr/>
          </p:nvSpPr>
          <p:spPr bwMode="auto">
            <a:xfrm>
              <a:off x="3400" y="1879"/>
              <a:ext cx="19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4" name="Rectangle 84"/>
            <p:cNvSpPr>
              <a:spLocks noChangeArrowheads="1"/>
            </p:cNvSpPr>
            <p:nvPr/>
          </p:nvSpPr>
          <p:spPr bwMode="auto">
            <a:xfrm>
              <a:off x="3525" y="1879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5" name="Rectangle 85"/>
            <p:cNvSpPr>
              <a:spLocks noChangeArrowheads="1"/>
            </p:cNvSpPr>
            <p:nvPr/>
          </p:nvSpPr>
          <p:spPr bwMode="auto">
            <a:xfrm>
              <a:off x="3567" y="1879"/>
              <a:ext cx="103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development.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6" name="Rectangle 86"/>
            <p:cNvSpPr>
              <a:spLocks noChangeArrowheads="1"/>
            </p:cNvSpPr>
            <p:nvPr/>
          </p:nvSpPr>
          <p:spPr bwMode="auto">
            <a:xfrm>
              <a:off x="4528" y="1879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7" name="Rectangle 87"/>
            <p:cNvSpPr>
              <a:spLocks noChangeArrowheads="1"/>
            </p:cNvSpPr>
            <p:nvPr/>
          </p:nvSpPr>
          <p:spPr bwMode="auto">
            <a:xfrm>
              <a:off x="0" y="2062"/>
              <a:ext cx="35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8" name="Rectangle 88"/>
            <p:cNvSpPr>
              <a:spLocks noChangeArrowheads="1"/>
            </p:cNvSpPr>
            <p:nvPr/>
          </p:nvSpPr>
          <p:spPr bwMode="auto">
            <a:xfrm>
              <a:off x="0" y="2109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9" name="Rectangle 89"/>
            <p:cNvSpPr>
              <a:spLocks noChangeArrowheads="1"/>
            </p:cNvSpPr>
            <p:nvPr/>
          </p:nvSpPr>
          <p:spPr bwMode="auto">
            <a:xfrm>
              <a:off x="0" y="2190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0" name="Rectangle 90"/>
            <p:cNvSpPr>
              <a:spLocks noChangeArrowheads="1"/>
            </p:cNvSpPr>
            <p:nvPr/>
          </p:nvSpPr>
          <p:spPr bwMode="auto">
            <a:xfrm>
              <a:off x="0" y="2269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1" name="Rectangle 91"/>
            <p:cNvSpPr>
              <a:spLocks noChangeArrowheads="1"/>
            </p:cNvSpPr>
            <p:nvPr/>
          </p:nvSpPr>
          <p:spPr bwMode="auto">
            <a:xfrm>
              <a:off x="0" y="2349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2" name="Rectangle 92"/>
            <p:cNvSpPr>
              <a:spLocks noChangeArrowheads="1"/>
            </p:cNvSpPr>
            <p:nvPr/>
          </p:nvSpPr>
          <p:spPr bwMode="auto">
            <a:xfrm>
              <a:off x="0" y="2430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3" name="Rectangle 93"/>
            <p:cNvSpPr>
              <a:spLocks noChangeArrowheads="1"/>
            </p:cNvSpPr>
            <p:nvPr/>
          </p:nvSpPr>
          <p:spPr bwMode="auto">
            <a:xfrm>
              <a:off x="0" y="2509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4" name="Rectangle 94"/>
            <p:cNvSpPr>
              <a:spLocks noChangeArrowheads="1"/>
            </p:cNvSpPr>
            <p:nvPr/>
          </p:nvSpPr>
          <p:spPr bwMode="auto">
            <a:xfrm>
              <a:off x="1697" y="2581"/>
              <a:ext cx="310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Pri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5" name="Rectangle 95"/>
            <p:cNvSpPr>
              <a:spLocks noChangeArrowheads="1"/>
            </p:cNvSpPr>
            <p:nvPr/>
          </p:nvSpPr>
          <p:spPr bwMode="auto">
            <a:xfrm>
              <a:off x="1907" y="2581"/>
              <a:ext cx="187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6" name="Rectangle 96"/>
            <p:cNvSpPr>
              <a:spLocks noChangeArrowheads="1"/>
            </p:cNvSpPr>
            <p:nvPr/>
          </p:nvSpPr>
          <p:spPr bwMode="auto">
            <a:xfrm>
              <a:off x="1991" y="2581"/>
              <a:ext cx="192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7" name="Rectangle 97"/>
            <p:cNvSpPr>
              <a:spLocks noChangeArrowheads="1"/>
            </p:cNvSpPr>
            <p:nvPr/>
          </p:nvSpPr>
          <p:spPr bwMode="auto">
            <a:xfrm>
              <a:off x="2081" y="2581"/>
              <a:ext cx="16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8" name="Rectangle 98"/>
            <p:cNvSpPr>
              <a:spLocks noChangeArrowheads="1"/>
            </p:cNvSpPr>
            <p:nvPr/>
          </p:nvSpPr>
          <p:spPr bwMode="auto">
            <a:xfrm>
              <a:off x="2144" y="2581"/>
              <a:ext cx="32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e 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9" name="Rectangle 99"/>
            <p:cNvSpPr>
              <a:spLocks noChangeArrowheads="1"/>
            </p:cNvSpPr>
            <p:nvPr/>
          </p:nvSpPr>
          <p:spPr bwMode="auto">
            <a:xfrm>
              <a:off x="2371" y="2581"/>
              <a:ext cx="19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0" name="Rectangle 100"/>
            <p:cNvSpPr>
              <a:spLocks noChangeArrowheads="1"/>
            </p:cNvSpPr>
            <p:nvPr/>
          </p:nvSpPr>
          <p:spPr bwMode="auto">
            <a:xfrm>
              <a:off x="2467" y="2581"/>
              <a:ext cx="180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1" name="Rectangle 101"/>
            <p:cNvSpPr>
              <a:spLocks noChangeArrowheads="1"/>
            </p:cNvSpPr>
            <p:nvPr/>
          </p:nvSpPr>
          <p:spPr bwMode="auto">
            <a:xfrm>
              <a:off x="2549" y="2581"/>
              <a:ext cx="16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2" name="Rectangle 102"/>
            <p:cNvSpPr>
              <a:spLocks noChangeArrowheads="1"/>
            </p:cNvSpPr>
            <p:nvPr/>
          </p:nvSpPr>
          <p:spPr bwMode="auto">
            <a:xfrm>
              <a:off x="2611" y="2581"/>
              <a:ext cx="26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3" name="Rectangle 103"/>
            <p:cNvSpPr>
              <a:spLocks noChangeArrowheads="1"/>
            </p:cNvSpPr>
            <p:nvPr/>
          </p:nvSpPr>
          <p:spPr bwMode="auto">
            <a:xfrm>
              <a:off x="2779" y="2581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4" name="Rectangle 104"/>
            <p:cNvSpPr>
              <a:spLocks noChangeArrowheads="1"/>
            </p:cNvSpPr>
            <p:nvPr/>
          </p:nvSpPr>
          <p:spPr bwMode="auto">
            <a:xfrm>
              <a:off x="2819" y="2581"/>
              <a:ext cx="302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Co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5" name="Rectangle 105"/>
            <p:cNvSpPr>
              <a:spLocks noChangeArrowheads="1"/>
            </p:cNvSpPr>
            <p:nvPr/>
          </p:nvSpPr>
          <p:spPr bwMode="auto">
            <a:xfrm>
              <a:off x="3023" y="2581"/>
              <a:ext cx="201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6" name="Rectangle 106"/>
            <p:cNvSpPr>
              <a:spLocks noChangeArrowheads="1"/>
            </p:cNvSpPr>
            <p:nvPr/>
          </p:nvSpPr>
          <p:spPr bwMode="auto">
            <a:xfrm>
              <a:off x="3122" y="2581"/>
              <a:ext cx="787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tribution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7" name="Rectangle 107"/>
            <p:cNvSpPr>
              <a:spLocks noChangeArrowheads="1"/>
            </p:cNvSpPr>
            <p:nvPr/>
          </p:nvSpPr>
          <p:spPr bwMode="auto">
            <a:xfrm>
              <a:off x="3810" y="2581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8" name="Rectangle 108"/>
            <p:cNvSpPr>
              <a:spLocks noChangeArrowheads="1"/>
            </p:cNvSpPr>
            <p:nvPr/>
          </p:nvSpPr>
          <p:spPr bwMode="auto">
            <a:xfrm>
              <a:off x="3852" y="2581"/>
              <a:ext cx="16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9" name="Rectangle 109"/>
            <p:cNvSpPr>
              <a:spLocks noChangeArrowheads="1"/>
            </p:cNvSpPr>
            <p:nvPr/>
          </p:nvSpPr>
          <p:spPr bwMode="auto">
            <a:xfrm>
              <a:off x="3915" y="2581"/>
              <a:ext cx="201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0" name="Rectangle 110"/>
            <p:cNvSpPr>
              <a:spLocks noChangeArrowheads="1"/>
            </p:cNvSpPr>
            <p:nvPr/>
          </p:nvSpPr>
          <p:spPr bwMode="auto">
            <a:xfrm>
              <a:off x="4017" y="2584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1" name="Rectangle 111"/>
            <p:cNvSpPr>
              <a:spLocks noChangeArrowheads="1"/>
            </p:cNvSpPr>
            <p:nvPr/>
          </p:nvSpPr>
          <p:spPr bwMode="auto">
            <a:xfrm>
              <a:off x="1717" y="2767"/>
              <a:ext cx="19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2" name="Rectangle 112"/>
            <p:cNvSpPr>
              <a:spLocks noChangeArrowheads="1"/>
            </p:cNvSpPr>
            <p:nvPr/>
          </p:nvSpPr>
          <p:spPr bwMode="auto">
            <a:xfrm>
              <a:off x="1793" y="2767"/>
              <a:ext cx="201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3" name="Rectangle 113"/>
            <p:cNvSpPr>
              <a:spLocks noChangeArrowheads="1"/>
            </p:cNvSpPr>
            <p:nvPr/>
          </p:nvSpPr>
          <p:spPr bwMode="auto">
            <a:xfrm>
              <a:off x="1894" y="2767"/>
              <a:ext cx="16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4" name="Rectangle 114"/>
            <p:cNvSpPr>
              <a:spLocks noChangeArrowheads="1"/>
            </p:cNvSpPr>
            <p:nvPr/>
          </p:nvSpPr>
          <p:spPr bwMode="auto">
            <a:xfrm>
              <a:off x="1955" y="2767"/>
              <a:ext cx="27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al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5" name="Rectangle 115"/>
            <p:cNvSpPr>
              <a:spLocks noChangeArrowheads="1"/>
            </p:cNvSpPr>
            <p:nvPr/>
          </p:nvSpPr>
          <p:spPr bwMode="auto">
            <a:xfrm>
              <a:off x="2135" y="2767"/>
              <a:ext cx="19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6" name="Rectangle 116"/>
            <p:cNvSpPr>
              <a:spLocks noChangeArrowheads="1"/>
            </p:cNvSpPr>
            <p:nvPr/>
          </p:nvSpPr>
          <p:spPr bwMode="auto">
            <a:xfrm>
              <a:off x="2230" y="276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al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7" name="Rectangle 117"/>
            <p:cNvSpPr>
              <a:spLocks noChangeArrowheads="1"/>
            </p:cNvSpPr>
            <p:nvPr/>
          </p:nvSpPr>
          <p:spPr bwMode="auto">
            <a:xfrm>
              <a:off x="2366" y="2767"/>
              <a:ext cx="19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8" name="Rectangle 118"/>
            <p:cNvSpPr>
              <a:spLocks noChangeArrowheads="1"/>
            </p:cNvSpPr>
            <p:nvPr/>
          </p:nvSpPr>
          <p:spPr bwMode="auto">
            <a:xfrm>
              <a:off x="2462" y="2767"/>
              <a:ext cx="17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9" name="Rectangle 119"/>
            <p:cNvSpPr>
              <a:spLocks noChangeArrowheads="1"/>
            </p:cNvSpPr>
            <p:nvPr/>
          </p:nvSpPr>
          <p:spPr bwMode="auto">
            <a:xfrm>
              <a:off x="2535" y="2767"/>
              <a:ext cx="54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tinian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0" name="Rectangle 120"/>
            <p:cNvSpPr>
              <a:spLocks noChangeArrowheads="1"/>
            </p:cNvSpPr>
            <p:nvPr/>
          </p:nvSpPr>
          <p:spPr bwMode="auto">
            <a:xfrm>
              <a:off x="2983" y="2767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1" name="Rectangle 121"/>
            <p:cNvSpPr>
              <a:spLocks noChangeArrowheads="1"/>
            </p:cNvSpPr>
            <p:nvPr/>
          </p:nvSpPr>
          <p:spPr bwMode="auto">
            <a:xfrm>
              <a:off x="3025" y="2767"/>
              <a:ext cx="43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GDP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2" name="Rectangle 122"/>
            <p:cNvSpPr>
              <a:spLocks noChangeArrowheads="1"/>
            </p:cNvSpPr>
            <p:nvPr/>
          </p:nvSpPr>
          <p:spPr bwMode="auto">
            <a:xfrm>
              <a:off x="3363" y="2767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3" name="Rectangle 123"/>
            <p:cNvSpPr>
              <a:spLocks noChangeArrowheads="1"/>
            </p:cNvSpPr>
            <p:nvPr/>
          </p:nvSpPr>
          <p:spPr bwMode="auto">
            <a:xfrm>
              <a:off x="3406" y="2767"/>
              <a:ext cx="21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is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4" name="Rectangle 124"/>
            <p:cNvSpPr>
              <a:spLocks noChangeArrowheads="1"/>
            </p:cNvSpPr>
            <p:nvPr/>
          </p:nvSpPr>
          <p:spPr bwMode="auto">
            <a:xfrm>
              <a:off x="3525" y="2767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5" name="Rectangle 125"/>
            <p:cNvSpPr>
              <a:spLocks noChangeArrowheads="1"/>
            </p:cNvSpPr>
            <p:nvPr/>
          </p:nvSpPr>
          <p:spPr bwMode="auto">
            <a:xfrm>
              <a:off x="3568" y="2767"/>
              <a:ext cx="29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72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6" name="Rectangle 126"/>
            <p:cNvSpPr>
              <a:spLocks noChangeArrowheads="1"/>
            </p:cNvSpPr>
            <p:nvPr/>
          </p:nvSpPr>
          <p:spPr bwMode="auto">
            <a:xfrm>
              <a:off x="3762" y="2767"/>
              <a:ext cx="13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Calibri" pitchFamily="34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7" name="Rectangle 127"/>
            <p:cNvSpPr>
              <a:spLocks noChangeArrowheads="1"/>
            </p:cNvSpPr>
            <p:nvPr/>
          </p:nvSpPr>
          <p:spPr bwMode="auto">
            <a:xfrm>
              <a:off x="3995" y="2779"/>
              <a:ext cx="14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8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62000" y="2133600"/>
            <a:ext cx="76962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Pubic Private Dialogue Started by the establishment of the Palestinian Authority, but officially was structured by 2002 with the first National Economic Dialogue Conference 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Since then 4 national conferences representing Palestinian government and the Palestinian private sector were organized.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0" y="625404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National Economic Dialogue Conference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070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794" y="1828800"/>
            <a:ext cx="7772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 smtClean="0"/>
              <a:t>Establish and maintain an improved business enabling environment; i.e. </a:t>
            </a:r>
            <a:r>
              <a:rPr lang="en-US" sz="2400" dirty="0"/>
              <a:t>p</a:t>
            </a:r>
            <a:r>
              <a:rPr lang="en-US" sz="2400" dirty="0" smtClean="0"/>
              <a:t>olicy, legal &amp; regulatory, economic development agenda, special areas of interest including Gaza, Jerusalem and Jordan Valley.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 smtClean="0"/>
              <a:t>Active participation in formulating national plans and policy agenda; i.e. 3 year social and economic development plan 2014-2016, government budget, economic related laws as well as representation at national economic bodies; i.e. Investment Promotion </a:t>
            </a:r>
            <a:r>
              <a:rPr lang="en-US" sz="2400" dirty="0"/>
              <a:t>A</a:t>
            </a:r>
            <a:r>
              <a:rPr lang="en-US" sz="2400" dirty="0" smtClean="0"/>
              <a:t>gency, Standards Institute, national export council, and others.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44794" y="7620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Main Goals</a:t>
            </a:r>
            <a:endParaRPr lang="en-US" sz="32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06" y="228601"/>
            <a:ext cx="7772400" cy="1143000"/>
          </a:xfrm>
        </p:spPr>
        <p:txBody>
          <a:bodyPr/>
          <a:lstStyle/>
          <a:p>
            <a:r>
              <a:rPr lang="en-US" sz="3200" b="1" dirty="0" smtClean="0"/>
              <a:t>Structure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406" y="1544893"/>
            <a:ext cx="8229600" cy="472732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Palestinian PS is highly organized by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10 of national and sector based organizations which created the Palestinian PS Coordinating Council in 2002 to act as an umbrella representation for all organizations.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PPSCC has 2 main goals: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1- </a:t>
            </a:r>
            <a:r>
              <a:rPr lang="en-US" sz="2400" dirty="0">
                <a:solidFill>
                  <a:schemeClr val="tx1"/>
                </a:solidFill>
              </a:rPr>
              <a:t>R</a:t>
            </a:r>
            <a:r>
              <a:rPr lang="en-US" sz="2400" dirty="0" smtClean="0">
                <a:solidFill>
                  <a:schemeClr val="tx1"/>
                </a:solidFill>
              </a:rPr>
              <a:t>epresentation of the Private sector with the Palestinian government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2- Coordinating economic development initiatives among the different organizations.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Representation Of PS Agenda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Continuous consultation with all sectors to define the dialogue agenda including SMEs, and different provinces.</a:t>
            </a:r>
          </a:p>
          <a:p>
            <a:r>
              <a:rPr lang="en-US" sz="2800" dirty="0" smtClean="0"/>
              <a:t>White Papers formulations and consensus building.</a:t>
            </a:r>
          </a:p>
          <a:p>
            <a:r>
              <a:rPr lang="en-US" sz="2800" dirty="0" smtClean="0"/>
              <a:t> Formulation of Public and Private Teams for dialogue and conducting actual dialogue among both teams.</a:t>
            </a:r>
          </a:p>
          <a:p>
            <a:r>
              <a:rPr lang="en-US" sz="2800" dirty="0" smtClean="0"/>
              <a:t>National Economic Dialogue Conference headed by PM and Line Minsters.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543800" cy="38100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Creating a transparent M&amp;E system to monitor progress and feed in the dialogue process.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Availability of experienced, trained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well informed technical teams of both sides.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Institutionalization of NED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72213"/>
            <a:ext cx="9142413" cy="381000"/>
          </a:xfrm>
          <a:prstGeom prst="rect">
            <a:avLst/>
          </a:prstGeom>
          <a:solidFill>
            <a:srgbClr val="7111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3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470</Words>
  <Application>Microsoft Office PowerPoint</Application>
  <PresentationFormat>On-screen Show (4:3)</PresentationFormat>
  <Paragraphs>154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</vt:lpstr>
      <vt:lpstr>Representation Of PS Agenda</vt:lpstr>
      <vt:lpstr>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Iyad</dc:creator>
  <cp:lastModifiedBy>Iyad</cp:lastModifiedBy>
  <cp:revision>15</cp:revision>
  <dcterms:created xsi:type="dcterms:W3CDTF">2014-03-02T21:59:28Z</dcterms:created>
  <dcterms:modified xsi:type="dcterms:W3CDTF">2014-03-03T08:01:56Z</dcterms:modified>
</cp:coreProperties>
</file>