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306" r:id="rId3"/>
    <p:sldId id="304" r:id="rId4"/>
    <p:sldId id="305" r:id="rId5"/>
    <p:sldId id="308" r:id="rId6"/>
    <p:sldId id="309" r:id="rId7"/>
    <p:sldId id="311" r:id="rId8"/>
    <p:sldId id="275" r:id="rId9"/>
    <p:sldId id="297" r:id="rId10"/>
    <p:sldId id="296" r:id="rId11"/>
    <p:sldId id="282" r:id="rId12"/>
    <p:sldId id="300" r:id="rId13"/>
    <p:sldId id="292" r:id="rId14"/>
    <p:sldId id="310" r:id="rId15"/>
    <p:sldId id="30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3502D-2F12-014C-8F58-E4FC15BD7EB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1B97C-8950-0D4D-9553-B8F13DB9C9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63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1B97C-8950-0D4D-9553-B8F13DB9C9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8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4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8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12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9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9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60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2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23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88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3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F052C-F6CC-544A-B408-414F14601450}" type="datetimeFigureOut">
              <a:rPr lang="en-US" smtClean="0"/>
              <a:t>3/5/14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BBAAC-4D05-6344-9759-37943FB80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66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Draft tool to measure public private cooperation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Advisory Notes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3482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OECD </a:t>
            </a:r>
          </a:p>
          <a:p>
            <a:r>
              <a:rPr lang="en-US" dirty="0" err="1" smtClean="0"/>
              <a:t>Busan</a:t>
            </a:r>
            <a:r>
              <a:rPr lang="en-US" dirty="0" smtClean="0"/>
              <a:t> Partnership Principles – private sector participation </a:t>
            </a:r>
          </a:p>
          <a:p>
            <a:r>
              <a:rPr lang="en-US" dirty="0" smtClean="0"/>
              <a:t>March 2014</a:t>
            </a:r>
          </a:p>
          <a:p>
            <a:endParaRPr lang="en-US" dirty="0"/>
          </a:p>
          <a:p>
            <a:r>
              <a:rPr lang="en-US" dirty="0" smtClean="0"/>
              <a:t>By James Brew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68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473"/>
            <a:ext cx="8229600" cy="875046"/>
          </a:xfrm>
        </p:spPr>
        <p:txBody>
          <a:bodyPr/>
          <a:lstStyle/>
          <a:p>
            <a:r>
              <a:rPr lang="en-US" dirty="0" smtClean="0"/>
              <a:t>PPD Environment – indicative only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134935" y="4037265"/>
            <a:ext cx="1590842" cy="521368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Ministries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181641" y="2294707"/>
            <a:ext cx="1697790" cy="494631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Mandates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76727" y="2720474"/>
            <a:ext cx="1243264" cy="922421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Sector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134935" y="2721163"/>
            <a:ext cx="1243264" cy="6978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797969" y="3354154"/>
            <a:ext cx="1832826" cy="723232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Secretariats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061503" y="3715770"/>
            <a:ext cx="1692443" cy="681790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 National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571874" y="1845533"/>
            <a:ext cx="1243264" cy="922421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BMOs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57200" y="4959685"/>
            <a:ext cx="2239210" cy="688473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Development Partners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797969" y="5648158"/>
            <a:ext cx="1423740" cy="922421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Capacity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132314" y="5019843"/>
            <a:ext cx="1243264" cy="922421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Civil Society</a:t>
            </a:r>
            <a:endParaRPr lang="en-US" dirty="0"/>
          </a:p>
        </p:txBody>
      </p:sp>
      <p:cxnSp>
        <p:nvCxnSpPr>
          <p:cNvPr id="15" name="Straight Connector 14"/>
          <p:cNvCxnSpPr>
            <a:endCxn id="12" idx="1"/>
          </p:cNvCxnSpPr>
          <p:nvPr/>
        </p:nvCxnSpPr>
        <p:spPr>
          <a:xfrm>
            <a:off x="3166986" y="4541924"/>
            <a:ext cx="839485" cy="1241319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136273" y="1447835"/>
            <a:ext cx="1243264" cy="922421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Gov. Dept.</a:t>
            </a:r>
            <a:endParaRPr lang="en-US" dirty="0"/>
          </a:p>
        </p:txBody>
      </p:sp>
      <p:cxnSp>
        <p:nvCxnSpPr>
          <p:cNvPr id="18" name="Straight Connector 17"/>
          <p:cNvCxnSpPr>
            <a:endCxn id="11" idx="0"/>
          </p:cNvCxnSpPr>
          <p:nvPr/>
        </p:nvCxnSpPr>
        <p:spPr>
          <a:xfrm>
            <a:off x="848564" y="3642895"/>
            <a:ext cx="728241" cy="1316790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16" idx="2"/>
          </p:cNvCxnSpPr>
          <p:nvPr/>
        </p:nvCxnSpPr>
        <p:spPr>
          <a:xfrm flipV="1">
            <a:off x="1167070" y="1909046"/>
            <a:ext cx="969203" cy="880292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1" idx="5"/>
            <a:endCxn id="12" idx="2"/>
          </p:cNvCxnSpPr>
          <p:nvPr/>
        </p:nvCxnSpPr>
        <p:spPr>
          <a:xfrm>
            <a:off x="2368485" y="5547333"/>
            <a:ext cx="1429484" cy="562036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>
            <a:off x="3319386" y="2010457"/>
            <a:ext cx="862255" cy="531566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2" idx="6"/>
          </p:cNvCxnSpPr>
          <p:nvPr/>
        </p:nvCxnSpPr>
        <p:spPr>
          <a:xfrm flipV="1">
            <a:off x="5221709" y="5648158"/>
            <a:ext cx="1924393" cy="461211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4"/>
          </p:cNvCxnSpPr>
          <p:nvPr/>
        </p:nvCxnSpPr>
        <p:spPr>
          <a:xfrm>
            <a:off x="6907725" y="4397560"/>
            <a:ext cx="664149" cy="649021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662239" y="4077386"/>
            <a:ext cx="0" cy="1570772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4" idx="0"/>
          </p:cNvCxnSpPr>
          <p:nvPr/>
        </p:nvCxnSpPr>
        <p:spPr>
          <a:xfrm>
            <a:off x="2838788" y="3416320"/>
            <a:ext cx="91568" cy="620945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7" idx="0"/>
          </p:cNvCxnSpPr>
          <p:nvPr/>
        </p:nvCxnSpPr>
        <p:spPr>
          <a:xfrm flipH="1">
            <a:off x="2756567" y="2356889"/>
            <a:ext cx="90904" cy="364274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197465" y="2244575"/>
            <a:ext cx="1042231" cy="1171745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8" idx="6"/>
          </p:cNvCxnSpPr>
          <p:nvPr/>
        </p:nvCxnSpPr>
        <p:spPr>
          <a:xfrm>
            <a:off x="5630795" y="3715770"/>
            <a:ext cx="558784" cy="183799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7093965" y="2669865"/>
            <a:ext cx="720558" cy="1045905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7" idx="2"/>
          </p:cNvCxnSpPr>
          <p:nvPr/>
        </p:nvCxnSpPr>
        <p:spPr>
          <a:xfrm flipV="1">
            <a:off x="1504618" y="3070079"/>
            <a:ext cx="630317" cy="264021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136273" y="4541924"/>
            <a:ext cx="273716" cy="477919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8" idx="5"/>
          </p:cNvCxnSpPr>
          <p:nvPr/>
        </p:nvCxnSpPr>
        <p:spPr>
          <a:xfrm>
            <a:off x="5362384" y="3971471"/>
            <a:ext cx="1783718" cy="1389266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5" idx="5"/>
          </p:cNvCxnSpPr>
          <p:nvPr/>
        </p:nvCxnSpPr>
        <p:spPr>
          <a:xfrm>
            <a:off x="5630795" y="2716901"/>
            <a:ext cx="999942" cy="1005554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" idx="6"/>
          </p:cNvCxnSpPr>
          <p:nvPr/>
        </p:nvCxnSpPr>
        <p:spPr>
          <a:xfrm flipV="1">
            <a:off x="5879431" y="2399023"/>
            <a:ext cx="1692443" cy="143000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7900737" y="2767954"/>
            <a:ext cx="403062" cy="2335441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04" idx="2"/>
          </p:cNvCxnSpPr>
          <p:nvPr/>
        </p:nvCxnSpPr>
        <p:spPr>
          <a:xfrm flipH="1">
            <a:off x="3319386" y="1518397"/>
            <a:ext cx="1415725" cy="219498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" idx="7"/>
          </p:cNvCxnSpPr>
          <p:nvPr/>
        </p:nvCxnSpPr>
        <p:spPr>
          <a:xfrm flipV="1">
            <a:off x="3492804" y="3784162"/>
            <a:ext cx="319871" cy="329456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8" idx="0"/>
          </p:cNvCxnSpPr>
          <p:nvPr/>
        </p:nvCxnSpPr>
        <p:spPr>
          <a:xfrm flipH="1">
            <a:off x="4714382" y="2809391"/>
            <a:ext cx="170632" cy="544763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4735111" y="1179838"/>
            <a:ext cx="1960001" cy="677117"/>
          </a:xfrm>
          <a:prstGeom prst="ellipse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Legislation &amp; Regulations</a:t>
            </a:r>
            <a:endParaRPr lang="en-US" sz="1600" dirty="0"/>
          </a:p>
        </p:txBody>
      </p:sp>
      <p:cxnSp>
        <p:nvCxnSpPr>
          <p:cNvPr id="108" name="Straight Connector 107"/>
          <p:cNvCxnSpPr>
            <a:stCxn id="10" idx="1"/>
            <a:endCxn id="104" idx="6"/>
          </p:cNvCxnSpPr>
          <p:nvPr/>
        </p:nvCxnSpPr>
        <p:spPr>
          <a:xfrm flipH="1" flipV="1">
            <a:off x="6695112" y="1518397"/>
            <a:ext cx="1058834" cy="462221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endCxn id="5" idx="0"/>
          </p:cNvCxnSpPr>
          <p:nvPr/>
        </p:nvCxnSpPr>
        <p:spPr>
          <a:xfrm flipH="1">
            <a:off x="5030536" y="1870178"/>
            <a:ext cx="556226" cy="424529"/>
          </a:xfrm>
          <a:prstGeom prst="line">
            <a:avLst/>
          </a:prstGeom>
          <a:ln>
            <a:solidFill>
              <a:srgbClr val="0D0D0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745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979"/>
            <a:ext cx="8229600" cy="821261"/>
          </a:xfrm>
        </p:spPr>
        <p:txBody>
          <a:bodyPr/>
          <a:lstStyle/>
          <a:p>
            <a:r>
              <a:rPr lang="en-US" dirty="0" smtClean="0"/>
              <a:t>PPD Tool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790"/>
            <a:ext cx="8229600" cy="4895325"/>
          </a:xfrm>
        </p:spPr>
        <p:txBody>
          <a:bodyPr>
            <a:normAutofit/>
          </a:bodyPr>
          <a:lstStyle/>
          <a:p>
            <a:r>
              <a:rPr lang="en-US" dirty="0"/>
              <a:t>Tool </a:t>
            </a:r>
            <a:r>
              <a:rPr lang="en-US" dirty="0" smtClean="0"/>
              <a:t>illustrates the </a:t>
            </a:r>
            <a:r>
              <a:rPr lang="en-US" dirty="0"/>
              <a:t>environment </a:t>
            </a:r>
            <a:r>
              <a:rPr lang="en-US" dirty="0" smtClean="0"/>
              <a:t>that public – </a:t>
            </a:r>
            <a:r>
              <a:rPr lang="en-US" dirty="0"/>
              <a:t>private sector </a:t>
            </a:r>
            <a:r>
              <a:rPr lang="en-US" dirty="0" smtClean="0"/>
              <a:t> </a:t>
            </a:r>
            <a:r>
              <a:rPr lang="en-US" dirty="0"/>
              <a:t>exist </a:t>
            </a:r>
            <a:r>
              <a:rPr lang="en-US" dirty="0" smtClean="0"/>
              <a:t>within</a:t>
            </a:r>
          </a:p>
          <a:p>
            <a:r>
              <a:rPr lang="en-US" dirty="0" smtClean="0"/>
              <a:t>Tool is top level so that it can be managed by field offices</a:t>
            </a:r>
          </a:p>
          <a:p>
            <a:r>
              <a:rPr lang="en-US" dirty="0" smtClean="0"/>
              <a:t>Is designed to be completed within one week</a:t>
            </a:r>
          </a:p>
          <a:p>
            <a:r>
              <a:rPr lang="en-US" dirty="0" smtClean="0"/>
              <a:t>Consequently </a:t>
            </a:r>
            <a:r>
              <a:rPr lang="en-US" dirty="0"/>
              <a:t>d</a:t>
            </a:r>
            <a:r>
              <a:rPr lang="en-US" dirty="0" smtClean="0"/>
              <a:t>oes not go into the nuances of: </a:t>
            </a:r>
          </a:p>
          <a:p>
            <a:pPr lvl="1"/>
            <a:r>
              <a:rPr lang="en-US" dirty="0" smtClean="0"/>
              <a:t>Political environment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rivate sector relationships and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ther challenges e.g. conflict, trust</a:t>
            </a:r>
          </a:p>
        </p:txBody>
      </p:sp>
    </p:spTree>
    <p:extLst>
      <p:ext uri="{BB962C8B-B14F-4D97-AF65-F5344CB8AC3E}">
        <p14:creationId xmlns:p14="http://schemas.microsoft.com/office/powerpoint/2010/main" val="1147387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983"/>
            <a:ext cx="8229600" cy="7387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Assessment Tool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5163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Existence of Public Private Dialogue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Public sector institutional alignment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Regulatory environment for PPD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Private Sector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Civil society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Development partners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Champions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Facilitation &amp;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Outreach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Gender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Communications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612837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1589"/>
          </a:xfrm>
        </p:spPr>
        <p:txBody>
          <a:bodyPr/>
          <a:lstStyle/>
          <a:p>
            <a:r>
              <a:rPr lang="en-US" dirty="0" smtClean="0"/>
              <a:t>Assessing PPD Tool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298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High scores indicates:</a:t>
            </a:r>
          </a:p>
          <a:p>
            <a:pPr lvl="1"/>
            <a:r>
              <a:rPr lang="en-US" dirty="0"/>
              <a:t>Infrastructure for PPD exists</a:t>
            </a:r>
          </a:p>
          <a:p>
            <a:pPr lvl="1"/>
            <a:r>
              <a:rPr lang="en-US" dirty="0"/>
              <a:t>Governance framework is in place</a:t>
            </a:r>
          </a:p>
          <a:p>
            <a:pPr lvl="1"/>
            <a:r>
              <a:rPr lang="en-US" dirty="0"/>
              <a:t>Advocacy is possible</a:t>
            </a:r>
          </a:p>
          <a:p>
            <a:pPr lvl="1"/>
            <a:r>
              <a:rPr lang="en-US" dirty="0"/>
              <a:t>Chances of institutionalized PPD is high </a:t>
            </a:r>
          </a:p>
          <a:p>
            <a:r>
              <a:rPr lang="en-US" dirty="0"/>
              <a:t>Low scores indicate that work is </a:t>
            </a:r>
            <a:r>
              <a:rPr lang="en-US" dirty="0" smtClean="0"/>
              <a:t>required</a:t>
            </a:r>
          </a:p>
          <a:p>
            <a:pPr lvl="1"/>
            <a:r>
              <a:rPr lang="en-US" dirty="0" smtClean="0"/>
              <a:t>Provides stakeholders with entry points</a:t>
            </a:r>
          </a:p>
          <a:p>
            <a:pPr lvl="1"/>
            <a:r>
              <a:rPr lang="en-US" dirty="0" smtClean="0"/>
              <a:t>Provides DPs with a coordination tool </a:t>
            </a:r>
          </a:p>
          <a:p>
            <a:pPr lvl="1"/>
            <a:r>
              <a:rPr lang="en-US" dirty="0" smtClean="0"/>
              <a:t>Raises awareness of the governance framework </a:t>
            </a:r>
          </a:p>
          <a:p>
            <a:pPr lvl="1"/>
            <a:r>
              <a:rPr lang="en-US" dirty="0" smtClean="0"/>
              <a:t>Indicates a low level of PS capacity to dialogue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991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7284"/>
          </a:xfrm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070" y="136390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Tool provides data for assessment of private sector as a partner</a:t>
            </a:r>
          </a:p>
          <a:p>
            <a:r>
              <a:rPr lang="en-US" dirty="0" smtClean="0"/>
              <a:t>Tool provides a considered overview of the conditions for private sector engagement</a:t>
            </a:r>
          </a:p>
          <a:p>
            <a:r>
              <a:rPr lang="en-US" dirty="0" smtClean="0"/>
              <a:t>Identifies possible areas of support for the private sector</a:t>
            </a:r>
          </a:p>
          <a:p>
            <a:r>
              <a:rPr lang="en-US" dirty="0" smtClean="0"/>
              <a:t>Builds awareness of the environmental conditions that enables private sector dialogue to happen </a:t>
            </a:r>
            <a:r>
              <a:rPr lang="en-US" i="1" dirty="0" smtClean="0"/>
              <a:t>(refer to slide 2)</a:t>
            </a:r>
          </a:p>
        </p:txBody>
      </p:sp>
    </p:spTree>
    <p:extLst>
      <p:ext uri="{BB962C8B-B14F-4D97-AF65-F5344CB8AC3E}">
        <p14:creationId xmlns:p14="http://schemas.microsoft.com/office/powerpoint/2010/main" val="1937535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565"/>
            <a:ext cx="8229600" cy="936357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1922"/>
            <a:ext cx="8229600" cy="5242725"/>
          </a:xfrm>
        </p:spPr>
        <p:txBody>
          <a:bodyPr>
            <a:normAutofit/>
          </a:bodyPr>
          <a:lstStyle/>
          <a:p>
            <a:r>
              <a:rPr lang="en-US" dirty="0" smtClean="0"/>
              <a:t>Partners need to review draft</a:t>
            </a:r>
          </a:p>
          <a:p>
            <a:r>
              <a:rPr lang="en-US" dirty="0" smtClean="0"/>
              <a:t>Need to pilot draft </a:t>
            </a:r>
          </a:p>
          <a:p>
            <a:r>
              <a:rPr lang="en-US" dirty="0" smtClean="0"/>
              <a:t>Need to provide </a:t>
            </a:r>
            <a:r>
              <a:rPr lang="en-US" dirty="0" smtClean="0"/>
              <a:t>advisory note for implementation</a:t>
            </a:r>
          </a:p>
          <a:p>
            <a:r>
              <a:rPr lang="en-US" dirty="0" smtClean="0"/>
              <a:t>Mainstream the tool for DPs to implement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2043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1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Tool Framework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3472" y="1299606"/>
            <a:ext cx="1816802" cy="620266"/>
          </a:xfrm>
          <a:prstGeom prst="rect">
            <a:avLst/>
          </a:prstGeom>
          <a:ln w="38100" cmpd="sng">
            <a:solidFill>
              <a:srgbClr val="E46C0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err="1">
                <a:solidFill>
                  <a:srgbClr val="0D0D0D"/>
                </a:solidFill>
              </a:rPr>
              <a:t>Busan</a:t>
            </a:r>
            <a:r>
              <a:rPr lang="en-US" sz="1600" b="1" dirty="0">
                <a:solidFill>
                  <a:srgbClr val="0D0D0D"/>
                </a:solidFill>
              </a:rPr>
              <a:t> Partnership Agreement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1685168" y="2251849"/>
            <a:ext cx="2346018" cy="893786"/>
          </a:xfrm>
          <a:prstGeom prst="rect">
            <a:avLst/>
          </a:prstGeom>
          <a:ln w="38100" cmpd="sng">
            <a:solidFill>
              <a:srgbClr val="E46C0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0D0D0D"/>
                </a:solidFill>
              </a:rPr>
              <a:t>Global Partnership for Effective Development Cooperation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06534" y="3588066"/>
            <a:ext cx="2229704" cy="620266"/>
          </a:xfrm>
          <a:prstGeom prst="rect">
            <a:avLst/>
          </a:prstGeom>
          <a:ln w="38100" cmpd="sng">
            <a:solidFill>
              <a:srgbClr val="E46C0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0D0D0D"/>
                </a:solidFill>
              </a:rPr>
              <a:t>Global Partnership Monitoring Framework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51649" y="4650764"/>
            <a:ext cx="1816802" cy="620266"/>
          </a:xfrm>
          <a:prstGeom prst="rect">
            <a:avLst/>
          </a:prstGeom>
          <a:ln w="38100" cmpd="sng">
            <a:solidFill>
              <a:srgbClr val="E46C0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D0D0D"/>
                </a:solidFill>
              </a:rPr>
              <a:t>10 indicators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44414" y="5743613"/>
            <a:ext cx="2311255" cy="620266"/>
          </a:xfrm>
          <a:prstGeom prst="rect">
            <a:avLst/>
          </a:prstGeom>
          <a:ln w="38100" cmpd="sng">
            <a:solidFill>
              <a:srgbClr val="E46C0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600" dirty="0" smtClean="0">
              <a:solidFill>
                <a:srgbClr val="0D0D0D"/>
              </a:solidFill>
            </a:endParaRPr>
          </a:p>
          <a:p>
            <a:r>
              <a:rPr lang="en-US" sz="1600" b="1" dirty="0" smtClean="0">
                <a:solidFill>
                  <a:srgbClr val="0D0D0D"/>
                </a:solidFill>
              </a:rPr>
              <a:t>1 Indicator </a:t>
            </a:r>
            <a:r>
              <a:rPr lang="en-US" sz="1600" b="1" dirty="0">
                <a:solidFill>
                  <a:srgbClr val="0D0D0D"/>
                </a:solidFill>
              </a:rPr>
              <a:t>on private sector engagement</a:t>
            </a:r>
          </a:p>
          <a:p>
            <a:r>
              <a:rPr lang="en-US" sz="1600" b="1" dirty="0" smtClean="0">
                <a:solidFill>
                  <a:srgbClr val="0D0D0D"/>
                </a:solidFill>
              </a:rPr>
              <a:t> </a:t>
            </a:r>
            <a:endParaRPr lang="en-US" sz="1600" b="1" dirty="0">
              <a:solidFill>
                <a:srgbClr val="0D0D0D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812144" y="1919872"/>
            <a:ext cx="0" cy="78271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9" idx="1"/>
          </p:cNvCxnSpPr>
          <p:nvPr/>
        </p:nvCxnSpPr>
        <p:spPr>
          <a:xfrm flipV="1">
            <a:off x="812144" y="2698742"/>
            <a:ext cx="873024" cy="384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5000" y="3145635"/>
            <a:ext cx="0" cy="833788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515000" y="3979423"/>
            <a:ext cx="791534" cy="1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86950" y="4208332"/>
            <a:ext cx="0" cy="78271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286950" y="5001916"/>
            <a:ext cx="964699" cy="1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930742" y="5271030"/>
            <a:ext cx="0" cy="782715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930742" y="6053745"/>
            <a:ext cx="713672" cy="1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62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305"/>
            <a:ext cx="8229600" cy="951126"/>
          </a:xfrm>
        </p:spPr>
        <p:txBody>
          <a:bodyPr/>
          <a:lstStyle/>
          <a:p>
            <a:r>
              <a:rPr lang="en-US" dirty="0" smtClean="0"/>
              <a:t>Reference for the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7041"/>
            <a:ext cx="8229600" cy="470852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10 indicators identified to support delivery of the </a:t>
            </a:r>
            <a:r>
              <a:rPr lang="en-US" sz="2400" u="sng" dirty="0" err="1" smtClean="0"/>
              <a:t>Busan</a:t>
            </a:r>
            <a:r>
              <a:rPr lang="en-US" sz="2400" u="sng" dirty="0" smtClean="0"/>
              <a:t> principles: </a:t>
            </a:r>
          </a:p>
          <a:p>
            <a:pPr lvl="1"/>
            <a:r>
              <a:rPr lang="en-US" sz="2000" dirty="0" smtClean="0"/>
              <a:t>ownership, </a:t>
            </a:r>
          </a:p>
          <a:p>
            <a:pPr lvl="1"/>
            <a:r>
              <a:rPr lang="en-US" sz="2000" dirty="0" smtClean="0"/>
              <a:t>results, </a:t>
            </a:r>
          </a:p>
          <a:p>
            <a:pPr lvl="1"/>
            <a:r>
              <a:rPr lang="en-US" sz="2000" dirty="0" smtClean="0"/>
              <a:t>inclusiveness, </a:t>
            </a:r>
          </a:p>
          <a:p>
            <a:pPr lvl="1"/>
            <a:r>
              <a:rPr lang="en-US" sz="2000" dirty="0" smtClean="0"/>
              <a:t>transparency &amp; </a:t>
            </a:r>
          </a:p>
          <a:p>
            <a:pPr lvl="1"/>
            <a:r>
              <a:rPr lang="en-US" sz="2000" dirty="0" smtClean="0"/>
              <a:t>accountability</a:t>
            </a:r>
          </a:p>
          <a:p>
            <a:r>
              <a:rPr lang="en-US" sz="2400" dirty="0" smtClean="0"/>
              <a:t>1 Indicator on private sector engagement</a:t>
            </a:r>
          </a:p>
          <a:p>
            <a:r>
              <a:rPr lang="en-US" sz="2400" dirty="0" smtClean="0"/>
              <a:t>Post – </a:t>
            </a:r>
            <a:r>
              <a:rPr lang="en-US" sz="2400" dirty="0" err="1" smtClean="0"/>
              <a:t>Busan</a:t>
            </a:r>
            <a:r>
              <a:rPr lang="en-US" sz="2400" dirty="0" smtClean="0"/>
              <a:t> Interim Group Joint Statement Article 32b: </a:t>
            </a:r>
            <a:r>
              <a:rPr lang="en-US" sz="2400" i="1" dirty="0" smtClean="0"/>
              <a:t>‘Enable the participation of the private sector in the design and implementation of development policies and strategies to foster sustainable growth and poverty reduction.’</a:t>
            </a:r>
          </a:p>
        </p:txBody>
      </p:sp>
    </p:spTree>
    <p:extLst>
      <p:ext uri="{BB962C8B-B14F-4D97-AF65-F5344CB8AC3E}">
        <p14:creationId xmlns:p14="http://schemas.microsoft.com/office/powerpoint/2010/main" val="186597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sector engagement indicator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‘The </a:t>
            </a:r>
            <a:r>
              <a:rPr lang="en-US" i="1" dirty="0"/>
              <a:t>question is not so much to assess if public – private dialogue is happening as such but to provide a tool to understand requirements for meaningful dialogue to happen</a:t>
            </a:r>
            <a:r>
              <a:rPr lang="en-US" i="1" dirty="0" smtClean="0"/>
              <a:t>.’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 smtClean="0"/>
              <a:t>ToR</a:t>
            </a:r>
            <a:r>
              <a:rPr lang="en-US" sz="2400" dirty="0" smtClean="0"/>
              <a:t> Piloting of the M&amp;E tool to measure public private cooperation in a targeted group of countries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6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24"/>
            <a:ext cx="8229600" cy="1143000"/>
          </a:xfrm>
        </p:spPr>
        <p:txBody>
          <a:bodyPr/>
          <a:lstStyle/>
          <a:p>
            <a:r>
              <a:rPr lang="en-US" dirty="0" smtClean="0"/>
              <a:t>Tensions in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2981"/>
            <a:ext cx="8229600" cy="4525963"/>
          </a:xfrm>
        </p:spPr>
        <p:txBody>
          <a:bodyPr/>
          <a:lstStyle/>
          <a:p>
            <a:r>
              <a:rPr lang="en-US" dirty="0" smtClean="0"/>
              <a:t>Tool v. Evaluation</a:t>
            </a:r>
          </a:p>
          <a:p>
            <a:r>
              <a:rPr lang="en-US" dirty="0" smtClean="0"/>
              <a:t>Narrow (single PPD) v. Broad (any PPD)</a:t>
            </a:r>
          </a:p>
          <a:p>
            <a:r>
              <a:rPr lang="en-US" dirty="0" smtClean="0"/>
              <a:t>Measure a PPD v. Assess environment</a:t>
            </a:r>
          </a:p>
          <a:p>
            <a:r>
              <a:rPr lang="en-US" dirty="0" smtClean="0"/>
              <a:t>Tool with nuance v. tool for top level</a:t>
            </a:r>
          </a:p>
          <a:p>
            <a:r>
              <a:rPr lang="en-US" dirty="0" smtClean="0"/>
              <a:t>Deep assessment v. Tool for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281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Perspective – the long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999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Partners seeking a starting point for engagement / consultation / coordination</a:t>
            </a:r>
          </a:p>
          <a:p>
            <a:r>
              <a:rPr lang="en-US" dirty="0" smtClean="0"/>
              <a:t>Appreciate DPs have differing capabilities</a:t>
            </a:r>
          </a:p>
          <a:p>
            <a:r>
              <a:rPr lang="en-US" dirty="0" smtClean="0"/>
              <a:t>Private sector voice is an outcome of governance, organization &amp; capacity</a:t>
            </a:r>
          </a:p>
          <a:p>
            <a:r>
              <a:rPr lang="en-US" dirty="0" smtClean="0"/>
              <a:t>Evidence of existing PS engagement does not indicate that the environment is conducive to private sector engagement</a:t>
            </a:r>
          </a:p>
        </p:txBody>
      </p:sp>
    </p:spTree>
    <p:extLst>
      <p:ext uri="{BB962C8B-B14F-4D97-AF65-F5344CB8AC3E}">
        <p14:creationId xmlns:p14="http://schemas.microsoft.com/office/powerpoint/2010/main" val="44204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679"/>
            <a:ext cx="8229600" cy="8537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Cross cutting </a:t>
            </a:r>
            <a:r>
              <a:rPr lang="en-US" dirty="0" smtClean="0"/>
              <a:t>considerations – operational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390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What is an ideal environment for private sector engagement?</a:t>
            </a:r>
          </a:p>
          <a:p>
            <a:r>
              <a:rPr lang="en-US" dirty="0"/>
              <a:t>Are available indicators (e.g. DBI, Worldwide Governance Indicators) a proxy tool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is required for a sustainable PPD?</a:t>
            </a:r>
          </a:p>
          <a:p>
            <a:r>
              <a:rPr lang="en-US" dirty="0" smtClean="0"/>
              <a:t>What capacity is required to create sustainable PPD?</a:t>
            </a:r>
          </a:p>
          <a:p>
            <a:r>
              <a:rPr lang="en-US" dirty="0" smtClean="0"/>
              <a:t>Tool to be responsive to short term need</a:t>
            </a:r>
          </a:p>
          <a:p>
            <a:r>
              <a:rPr lang="en-US" dirty="0" smtClean="0"/>
              <a:t>Tool to be managed locally</a:t>
            </a:r>
          </a:p>
          <a:p>
            <a:r>
              <a:rPr lang="en-US" dirty="0" smtClean="0"/>
              <a:t>Tool is one part of a log frame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30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169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Views indicates that PPD is complex – the tool can provide clarity to public private cooperation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Tool as part of a PPD </a:t>
            </a:r>
            <a:r>
              <a:rPr lang="en-US" sz="2800" dirty="0" smtClean="0"/>
              <a:t>Log </a:t>
            </a:r>
            <a:r>
              <a:rPr lang="en-US" sz="2800" dirty="0" smtClean="0"/>
              <a:t>Frame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527169" y="2374034"/>
            <a:ext cx="1193114" cy="718350"/>
          </a:xfrm>
          <a:prstGeom prst="rect">
            <a:avLst/>
          </a:prstGeom>
          <a:solidFill>
            <a:schemeClr val="accent6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Tool to measure private sector 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956647" y="4514725"/>
            <a:ext cx="1193114" cy="602901"/>
          </a:xfrm>
          <a:prstGeom prst="rect">
            <a:avLst/>
          </a:prstGeom>
          <a:solidFill>
            <a:srgbClr val="C0504D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>
              <a:solidFill>
                <a:schemeClr val="bg1"/>
              </a:solidFill>
            </a:endParaRP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M&amp;E</a:t>
            </a:r>
          </a:p>
          <a:p>
            <a:pPr algn="ctr"/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3956467" y="4509843"/>
            <a:ext cx="1193114" cy="602901"/>
          </a:xfrm>
          <a:prstGeom prst="rect">
            <a:avLst/>
          </a:prstGeom>
          <a:solidFill>
            <a:srgbClr val="FFFFFF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Implementation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46827" y="4514725"/>
            <a:ext cx="1193114" cy="602901"/>
          </a:xfrm>
          <a:prstGeom prst="rect">
            <a:avLst/>
          </a:prstGeom>
          <a:solidFill>
            <a:srgbClr val="FFFFFF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Design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27349" y="2361206"/>
            <a:ext cx="1193114" cy="718350"/>
          </a:xfrm>
          <a:prstGeom prst="rect">
            <a:avLst/>
          </a:prstGeom>
          <a:solidFill>
            <a:schemeClr val="bg1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Assessment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3024" y="2374034"/>
            <a:ext cx="1193114" cy="718350"/>
          </a:xfrm>
          <a:prstGeom prst="rect">
            <a:avLst/>
          </a:prstGeom>
          <a:solidFill>
            <a:srgbClr val="FFFFFF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Scoping</a:t>
            </a:r>
          </a:p>
          <a:p>
            <a:pPr algn="ctr"/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6553204" y="2374034"/>
            <a:ext cx="1193114" cy="718350"/>
          </a:xfrm>
          <a:prstGeom prst="rect">
            <a:avLst/>
          </a:prstGeom>
          <a:solidFill>
            <a:srgbClr val="FFFFFF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00"/>
                </a:solidFill>
              </a:rPr>
              <a:t>Concept</a:t>
            </a:r>
          </a:p>
          <a:p>
            <a:pPr algn="ctr"/>
            <a:endParaRPr lang="en-US" sz="1200" dirty="0"/>
          </a:p>
        </p:txBody>
      </p:sp>
      <p:cxnSp>
        <p:nvCxnSpPr>
          <p:cNvPr id="21" name="Straight Arrow Connector 20"/>
          <p:cNvCxnSpPr>
            <a:stCxn id="11" idx="3"/>
          </p:cNvCxnSpPr>
          <p:nvPr/>
        </p:nvCxnSpPr>
        <p:spPr>
          <a:xfrm>
            <a:off x="1720283" y="2733209"/>
            <a:ext cx="807066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720463" y="2733209"/>
            <a:ext cx="807066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746138" y="2733209"/>
            <a:ext cx="807066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7" idx="3"/>
          </p:cNvCxnSpPr>
          <p:nvPr/>
        </p:nvCxnSpPr>
        <p:spPr>
          <a:xfrm>
            <a:off x="7746318" y="2733209"/>
            <a:ext cx="720943" cy="0"/>
          </a:xfrm>
          <a:prstGeom prst="line">
            <a:avLst/>
          </a:prstGeom>
          <a:ln w="571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467261" y="2733209"/>
            <a:ext cx="0" cy="1116009"/>
          </a:xfrm>
          <a:prstGeom prst="line">
            <a:avLst/>
          </a:prstGeom>
          <a:ln w="571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244431" y="3849218"/>
            <a:ext cx="7222830" cy="0"/>
          </a:xfrm>
          <a:prstGeom prst="line">
            <a:avLst/>
          </a:prstGeom>
          <a:ln w="571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244431" y="3849218"/>
            <a:ext cx="0" cy="962076"/>
          </a:xfrm>
          <a:prstGeom prst="line">
            <a:avLst/>
          </a:prstGeom>
          <a:ln w="57150" cmpd="sng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4" idx="1"/>
          </p:cNvCxnSpPr>
          <p:nvPr/>
        </p:nvCxnSpPr>
        <p:spPr>
          <a:xfrm>
            <a:off x="1244431" y="4811294"/>
            <a:ext cx="702396" cy="4882"/>
          </a:xfrm>
          <a:prstGeom prst="straightConnector1">
            <a:avLst/>
          </a:prstGeom>
          <a:ln w="57150" cmpd="sng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139941" y="4816176"/>
            <a:ext cx="807066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149581" y="4816176"/>
            <a:ext cx="807066" cy="0"/>
          </a:xfrm>
          <a:prstGeom prst="straightConnector1">
            <a:avLst/>
          </a:prstGeom>
          <a:ln w="57150" cmpd="sng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431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891"/>
            <a:ext cx="8229600" cy="701257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Tool should capture the enabling environment for public private cooperation to take place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01580" y="2052657"/>
            <a:ext cx="764673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800" dirty="0"/>
              <a:t>To understand whether the private sector can engage in meaningful dialogue we have to understand the environment that it is operating in </a:t>
            </a:r>
            <a:endParaRPr lang="en-US" sz="2800" dirty="0" smtClean="0"/>
          </a:p>
          <a:p>
            <a:pPr marL="342900" indent="-342900">
              <a:buFont typeface="Arial"/>
              <a:buChar char="•"/>
            </a:pPr>
            <a:r>
              <a:rPr lang="en-US" sz="2800" dirty="0" smtClean="0"/>
              <a:t>The </a:t>
            </a:r>
            <a:r>
              <a:rPr lang="en-US" sz="2800" dirty="0" smtClean="0"/>
              <a:t>PPD environment comprises of the factors that enable an outcome oriented dialogue to be firstly instigated and later institutionalized.</a:t>
            </a:r>
          </a:p>
          <a:p>
            <a:pPr marL="342900" indent="-342900">
              <a:buFont typeface="Arial"/>
              <a:buChar char="•"/>
            </a:pP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024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15266</TotalTime>
  <Words>665</Words>
  <Application>Microsoft Macintosh PowerPoint</Application>
  <PresentationFormat>On-screen Show (4:3)</PresentationFormat>
  <Paragraphs>115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Draft tool to measure public private cooperation   Advisory Notes</vt:lpstr>
      <vt:lpstr>Tool Framework</vt:lpstr>
      <vt:lpstr>Reference for the tool</vt:lpstr>
      <vt:lpstr>Private sector engagement indicator</vt:lpstr>
      <vt:lpstr>Tensions in design</vt:lpstr>
      <vt:lpstr>Perspective – the long view</vt:lpstr>
      <vt:lpstr>Cross cutting considerations – operational view</vt:lpstr>
      <vt:lpstr>Views indicates that PPD is complex – the tool can provide clarity to public private cooperation   Tool as part of a PPD Log Frame</vt:lpstr>
      <vt:lpstr>The Tool should capture the enabling environment for public private cooperation to take place</vt:lpstr>
      <vt:lpstr>PPD Environment – indicative only</vt:lpstr>
      <vt:lpstr>PPD Tool Introduction</vt:lpstr>
      <vt:lpstr>Assessment Tool Indicators</vt:lpstr>
      <vt:lpstr>Assessing PPD Tool results</vt:lpstr>
      <vt:lpstr>Outcomes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Tool Advisory Notes</dc:title>
  <dc:creator>James Brew</dc:creator>
  <cp:lastModifiedBy>James Brew</cp:lastModifiedBy>
  <cp:revision>83</cp:revision>
  <cp:lastPrinted>2014-02-07T16:32:03Z</cp:lastPrinted>
  <dcterms:created xsi:type="dcterms:W3CDTF">2014-01-30T22:12:39Z</dcterms:created>
  <dcterms:modified xsi:type="dcterms:W3CDTF">2014-03-05T09:15:48Z</dcterms:modified>
</cp:coreProperties>
</file>