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3" r:id="rId5"/>
    <p:sldId id="259" r:id="rId6"/>
    <p:sldId id="260" r:id="rId7"/>
    <p:sldId id="270" r:id="rId8"/>
    <p:sldId id="261" r:id="rId9"/>
    <p:sldId id="271" r:id="rId10"/>
    <p:sldId id="274" r:id="rId11"/>
    <p:sldId id="275" r:id="rId12"/>
    <p:sldId id="272" r:id="rId13"/>
    <p:sldId id="263" r:id="rId14"/>
    <p:sldId id="276" r:id="rId15"/>
    <p:sldId id="277" r:id="rId16"/>
    <p:sldId id="278" r:id="rId17"/>
    <p:sldId id="262" r:id="rId18"/>
    <p:sldId id="264" r:id="rId19"/>
    <p:sldId id="265" r:id="rId20"/>
    <p:sldId id="266" r:id="rId21"/>
    <p:sldId id="267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02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5030AC7-92A4-405C-9B39-B61546604C9F}" type="datetimeFigureOut">
              <a:rPr lang="fr-FR" smtClean="0"/>
              <a:pPr/>
              <a:t>01/03/2014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2F3CC1-9D68-4A40-8510-4909255F847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30AC7-92A4-405C-9B39-B61546604C9F}" type="datetimeFigureOut">
              <a:rPr lang="fr-FR" smtClean="0"/>
              <a:pPr/>
              <a:t>01/03/2014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F3CC1-9D68-4A40-8510-4909255F847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30AC7-92A4-405C-9B39-B61546604C9F}" type="datetimeFigureOut">
              <a:rPr lang="fr-FR" smtClean="0"/>
              <a:pPr/>
              <a:t>01/03/2014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F3CC1-9D68-4A40-8510-4909255F847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30AC7-92A4-405C-9B39-B61546604C9F}" type="datetimeFigureOut">
              <a:rPr lang="fr-FR" smtClean="0"/>
              <a:pPr/>
              <a:t>01/03/2014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F3CC1-9D68-4A40-8510-4909255F8471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30AC7-92A4-405C-9B39-B61546604C9F}" type="datetimeFigureOut">
              <a:rPr lang="fr-FR" smtClean="0"/>
              <a:pPr/>
              <a:t>01/03/2014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F3CC1-9D68-4A40-8510-4909255F8471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30AC7-92A4-405C-9B39-B61546604C9F}" type="datetimeFigureOut">
              <a:rPr lang="fr-FR" smtClean="0"/>
              <a:pPr/>
              <a:t>01/03/2014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F3CC1-9D68-4A40-8510-4909255F8471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30AC7-92A4-405C-9B39-B61546604C9F}" type="datetimeFigureOut">
              <a:rPr lang="fr-FR" smtClean="0"/>
              <a:pPr/>
              <a:t>01/03/2014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F3CC1-9D68-4A40-8510-4909255F847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30AC7-92A4-405C-9B39-B61546604C9F}" type="datetimeFigureOut">
              <a:rPr lang="fr-FR" smtClean="0"/>
              <a:pPr/>
              <a:t>01/03/2014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F3CC1-9D68-4A40-8510-4909255F8471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30AC7-92A4-405C-9B39-B61546604C9F}" type="datetimeFigureOut">
              <a:rPr lang="fr-FR" smtClean="0"/>
              <a:pPr/>
              <a:t>01/03/2014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F3CC1-9D68-4A40-8510-4909255F847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5030AC7-92A4-405C-9B39-B61546604C9F}" type="datetimeFigureOut">
              <a:rPr lang="fr-FR" smtClean="0"/>
              <a:pPr/>
              <a:t>01/03/2014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F3CC1-9D68-4A40-8510-4909255F847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030AC7-92A4-405C-9B39-B61546604C9F}" type="datetimeFigureOut">
              <a:rPr lang="fr-FR" smtClean="0"/>
              <a:pPr/>
              <a:t>01/03/2014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2F3CC1-9D68-4A40-8510-4909255F8471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5030AC7-92A4-405C-9B39-B61546604C9F}" type="datetimeFigureOut">
              <a:rPr lang="fr-FR" smtClean="0"/>
              <a:pPr/>
              <a:t>01/03/2014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2F3CC1-9D68-4A40-8510-4909255F8471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:\Tous\Images\Siege CCI\CCI-siege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201622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172343"/>
          </a:xfrm>
        </p:spPr>
        <p:txBody>
          <a:bodyPr>
            <a:normAutofit fontScale="90000"/>
          </a:bodyPr>
          <a:lstStyle/>
          <a:p>
            <a:r>
              <a:rPr lang="fr-FR" sz="4400" dirty="0" smtClean="0">
                <a:solidFill>
                  <a:schemeClr val="bg2">
                    <a:lumMod val="10000"/>
                  </a:schemeClr>
                </a:solidFill>
              </a:rPr>
              <a:t>PUBLIC-PRIVATE DIALOGUE :</a:t>
            </a:r>
            <a:endParaRPr lang="fr-FR" sz="2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2492896"/>
            <a:ext cx="7772400" cy="3024335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bg2">
                    <a:lumMod val="10000"/>
                  </a:schemeClr>
                </a:solidFill>
              </a:rPr>
              <a:t>GOVERNMENT/PRIVATE SECTOR MEETING, BURKINA FASO</a:t>
            </a:r>
            <a:r>
              <a:rPr lang="fr-FR" sz="28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2800" dirty="0">
                <a:solidFill>
                  <a:schemeClr val="bg2">
                    <a:lumMod val="10000"/>
                  </a:schemeClr>
                </a:solidFill>
              </a:rPr>
            </a:br>
            <a:endParaRPr lang="fr-FR" sz="28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fr-FR" sz="28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Franck TAPSOBA</a:t>
            </a:r>
          </a:p>
          <a:p>
            <a:r>
              <a:rPr lang="fr-FR" sz="800" dirty="0" smtClean="0">
                <a:solidFill>
                  <a:schemeClr val="bg2">
                    <a:lumMod val="10000"/>
                  </a:schemeClr>
                </a:solidFill>
              </a:rPr>
              <a:t>General </a:t>
            </a:r>
            <a:r>
              <a:rPr lang="fr-FR" sz="800" dirty="0" err="1" smtClean="0">
                <a:solidFill>
                  <a:schemeClr val="bg2">
                    <a:lumMod val="10000"/>
                  </a:schemeClr>
                </a:solidFill>
              </a:rPr>
              <a:t>Director</a:t>
            </a:r>
            <a:r>
              <a:rPr lang="fr-FR" sz="800" dirty="0" smtClean="0">
                <a:solidFill>
                  <a:schemeClr val="bg2">
                    <a:lumMod val="10000"/>
                  </a:schemeClr>
                </a:solidFill>
              </a:rPr>
              <a:t> of the </a:t>
            </a:r>
            <a:r>
              <a:rPr lang="fr-FR" sz="800" dirty="0" err="1" smtClean="0">
                <a:solidFill>
                  <a:schemeClr val="bg2">
                    <a:lumMod val="10000"/>
                  </a:schemeClr>
                </a:solidFill>
              </a:rPr>
              <a:t>Chamber</a:t>
            </a:r>
            <a:r>
              <a:rPr lang="fr-FR" sz="800" dirty="0" smtClean="0">
                <a:solidFill>
                  <a:schemeClr val="bg2">
                    <a:lumMod val="10000"/>
                  </a:schemeClr>
                </a:solidFill>
              </a:rPr>
              <a:t> of Commerce and </a:t>
            </a:r>
            <a:r>
              <a:rPr lang="fr-FR" sz="800" dirty="0" err="1" smtClean="0">
                <a:solidFill>
                  <a:schemeClr val="bg2">
                    <a:lumMod val="10000"/>
                  </a:schemeClr>
                </a:solidFill>
              </a:rPr>
              <a:t>Industry</a:t>
            </a:r>
            <a:r>
              <a:rPr lang="fr-FR" sz="800" dirty="0" smtClean="0">
                <a:solidFill>
                  <a:schemeClr val="bg2">
                    <a:lumMod val="10000"/>
                  </a:schemeClr>
                </a:solidFill>
              </a:rPr>
              <a:t> of </a:t>
            </a:r>
            <a:r>
              <a:rPr lang="fr-FR" sz="800" smtClean="0">
                <a:solidFill>
                  <a:schemeClr val="bg2">
                    <a:lumMod val="10000"/>
                  </a:schemeClr>
                </a:solidFill>
              </a:rPr>
              <a:t>Burkina Faso</a:t>
            </a:r>
            <a:endParaRPr lang="fr-FR" sz="8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MARCH 2014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131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1484784"/>
            <a:ext cx="8568952" cy="4900000"/>
          </a:xfrm>
        </p:spPr>
        <p:txBody>
          <a:bodyPr>
            <a:normAutofit/>
          </a:bodyPr>
          <a:lstStyle/>
          <a:p>
            <a:pPr marL="393192" lvl="1" indent="0" algn="ctr">
              <a:buNone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SECTORAL MEETINGS</a:t>
            </a:r>
            <a:endParaRPr lang="fr-FR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93192" lvl="1" indent="0">
              <a:buNone/>
            </a:pPr>
            <a:endParaRPr lang="fr-FR" dirty="0" smtClean="0"/>
          </a:p>
          <a:p>
            <a:pPr marL="393192" lvl="1" indent="0">
              <a:buNone/>
            </a:pPr>
            <a:r>
              <a:rPr lang="fr-FR" dirty="0" err="1" smtClean="0"/>
              <a:t>Eleven</a:t>
            </a:r>
            <a:r>
              <a:rPr lang="fr-FR" dirty="0" smtClean="0"/>
              <a:t> (11) </a:t>
            </a:r>
            <a:r>
              <a:rPr lang="fr-FR" dirty="0" err="1" smtClean="0"/>
              <a:t>s</a:t>
            </a:r>
            <a:r>
              <a:rPr lang="fr-FR" dirty="0" err="1" smtClean="0"/>
              <a:t>ectors</a:t>
            </a:r>
            <a:r>
              <a:rPr lang="fr-FR" dirty="0" smtClean="0"/>
              <a:t> of </a:t>
            </a:r>
            <a:r>
              <a:rPr lang="fr-FR" dirty="0" err="1" smtClean="0"/>
              <a:t>activity</a:t>
            </a:r>
            <a:r>
              <a:rPr lang="fr-FR" dirty="0" smtClean="0"/>
              <a:t> </a:t>
            </a:r>
            <a:endParaRPr lang="fr-FR" dirty="0" smtClean="0">
              <a:solidFill>
                <a:srgbClr val="FF0000"/>
              </a:solidFill>
            </a:endParaRPr>
          </a:p>
          <a:p>
            <a:pPr marL="393192" lvl="1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850392" lvl="1" indent="-457200">
              <a:spcAft>
                <a:spcPts val="600"/>
              </a:spcAft>
              <a:buFont typeface="+mj-lt"/>
              <a:buAutoNum type="arabicPeriod"/>
            </a:pPr>
            <a:r>
              <a:rPr lang="fr-FR" dirty="0" smtClean="0"/>
              <a:t>Construction and public </a:t>
            </a:r>
            <a:r>
              <a:rPr lang="fr-FR" dirty="0" err="1" smtClean="0"/>
              <a:t>works</a:t>
            </a:r>
            <a:endParaRPr lang="fr-FR" dirty="0"/>
          </a:p>
          <a:p>
            <a:pPr marL="850392" lvl="1" indent="-457200">
              <a:spcAft>
                <a:spcPts val="600"/>
              </a:spcAft>
              <a:buFont typeface="+mj-lt"/>
              <a:buAutoNum type="arabicPeriod"/>
            </a:pPr>
            <a:r>
              <a:rPr lang="fr-FR" dirty="0" err="1" smtClean="0"/>
              <a:t>T</a:t>
            </a:r>
            <a:r>
              <a:rPr lang="fr-FR" dirty="0" err="1" smtClean="0"/>
              <a:t>e</a:t>
            </a:r>
            <a:r>
              <a:rPr lang="fr-FR" dirty="0" err="1" smtClean="0"/>
              <a:t>lecommunications</a:t>
            </a:r>
            <a:r>
              <a:rPr lang="fr-FR" dirty="0"/>
              <a:t>, communication, </a:t>
            </a:r>
            <a:r>
              <a:rPr lang="fr-FR" dirty="0" smtClean="0"/>
              <a:t>information </a:t>
            </a:r>
            <a:r>
              <a:rPr lang="fr-FR" dirty="0" err="1" smtClean="0"/>
              <a:t>technology</a:t>
            </a:r>
            <a:r>
              <a:rPr lang="fr-FR" dirty="0" smtClean="0"/>
              <a:t> and communication;</a:t>
            </a:r>
            <a:endParaRPr lang="fr-FR" dirty="0"/>
          </a:p>
          <a:p>
            <a:pPr marL="850392" lvl="1" indent="-457200">
              <a:spcAft>
                <a:spcPts val="600"/>
              </a:spcAft>
              <a:buFont typeface="+mj-lt"/>
              <a:buAutoNum type="arabicPeriod"/>
            </a:pPr>
            <a:r>
              <a:rPr lang="fr-FR" dirty="0" smtClean="0"/>
              <a:t>Transportation</a:t>
            </a:r>
            <a:endParaRPr lang="fr-FR" dirty="0"/>
          </a:p>
          <a:p>
            <a:pPr marL="850392" lvl="1" indent="-457200">
              <a:spcAft>
                <a:spcPts val="600"/>
              </a:spcAft>
              <a:buFont typeface="+mj-lt"/>
              <a:buAutoNum type="arabicPeriod"/>
            </a:pPr>
            <a:r>
              <a:rPr lang="fr-FR" dirty="0" smtClean="0"/>
              <a:t>Social </a:t>
            </a:r>
            <a:r>
              <a:rPr lang="fr-FR" dirty="0" err="1" smtClean="0"/>
              <a:t>sectors</a:t>
            </a:r>
            <a:r>
              <a:rPr lang="fr-FR" dirty="0" smtClean="0"/>
              <a:t> (</a:t>
            </a:r>
            <a:r>
              <a:rPr lang="fr-FR" dirty="0" err="1" smtClean="0"/>
              <a:t>health</a:t>
            </a:r>
            <a:r>
              <a:rPr lang="fr-FR" dirty="0" smtClean="0"/>
              <a:t>, </a:t>
            </a:r>
            <a:r>
              <a:rPr lang="fr-FR" dirty="0" err="1" smtClean="0"/>
              <a:t>education</a:t>
            </a:r>
            <a:r>
              <a:rPr lang="fr-FR" dirty="0" smtClean="0"/>
              <a:t>, etc.)</a:t>
            </a:r>
            <a:endParaRPr lang="fr-FR" dirty="0"/>
          </a:p>
          <a:p>
            <a:pPr marL="850392" lvl="1" indent="-457200">
              <a:spcAft>
                <a:spcPts val="600"/>
              </a:spcAft>
              <a:buFont typeface="+mj-lt"/>
              <a:buAutoNum type="arabicPeriod"/>
            </a:pPr>
            <a:r>
              <a:rPr lang="fr-FR" dirty="0" smtClean="0"/>
              <a:t>Justice/</a:t>
            </a:r>
            <a:r>
              <a:rPr lang="fr-FR" dirty="0" err="1" smtClean="0"/>
              <a:t>labor</a:t>
            </a:r>
            <a:r>
              <a:rPr lang="fr-FR" dirty="0" smtClean="0"/>
              <a:t>/</a:t>
            </a:r>
            <a:r>
              <a:rPr lang="fr-FR" dirty="0" err="1" smtClean="0"/>
              <a:t>employment</a:t>
            </a:r>
            <a:r>
              <a:rPr lang="fr-FR" dirty="0"/>
              <a:t> </a:t>
            </a:r>
            <a:r>
              <a:rPr lang="fr-FR" dirty="0" smtClean="0"/>
              <a:t>;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THE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875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93192" lvl="1" indent="0" algn="ctr">
              <a:buNone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SECTORAL MEETINGS</a:t>
            </a:r>
            <a:endParaRPr lang="fr-FR" b="1" dirty="0">
              <a:solidFill>
                <a:schemeClr val="bg2">
                  <a:lumMod val="25000"/>
                </a:schemeClr>
              </a:solidFill>
            </a:endParaRPr>
          </a:p>
          <a:p>
            <a:pPr marL="393192" lvl="1" indent="0">
              <a:buNone/>
            </a:pPr>
            <a:endParaRPr lang="fr-FR" dirty="0" smtClean="0"/>
          </a:p>
          <a:p>
            <a:pPr marL="850392" lvl="1" indent="-457200">
              <a:spcAft>
                <a:spcPts val="600"/>
              </a:spcAft>
              <a:buFont typeface="+mj-lt"/>
              <a:buAutoNum type="arabicPeriod" startAt="6"/>
            </a:pPr>
            <a:r>
              <a:rPr lang="fr-FR" dirty="0"/>
              <a:t>C</a:t>
            </a:r>
            <a:r>
              <a:rPr lang="fr-FR" dirty="0" smtClean="0"/>
              <a:t>ommerce</a:t>
            </a:r>
            <a:r>
              <a:rPr lang="fr-FR" dirty="0"/>
              <a:t> ;</a:t>
            </a:r>
          </a:p>
          <a:p>
            <a:pPr marL="850392" lvl="1" indent="-457200">
              <a:spcAft>
                <a:spcPts val="600"/>
              </a:spcAft>
              <a:buFont typeface="+mj-lt"/>
              <a:buAutoNum type="arabicPeriod" startAt="6"/>
            </a:pPr>
            <a:r>
              <a:rPr lang="fr-FR" dirty="0" err="1" smtClean="0"/>
              <a:t>Industry</a:t>
            </a:r>
            <a:r>
              <a:rPr lang="fr-FR" dirty="0" smtClean="0"/>
              <a:t>, </a:t>
            </a:r>
            <a:r>
              <a:rPr lang="fr-FR" dirty="0" err="1" smtClean="0"/>
              <a:t>e</a:t>
            </a:r>
            <a:r>
              <a:rPr lang="fr-FR" dirty="0" err="1" smtClean="0"/>
              <a:t>nergy</a:t>
            </a:r>
            <a:r>
              <a:rPr lang="fr-FR" dirty="0" smtClean="0"/>
              <a:t> and </a:t>
            </a:r>
            <a:r>
              <a:rPr lang="fr-FR" dirty="0" err="1" smtClean="0"/>
              <a:t>mining</a:t>
            </a:r>
            <a:r>
              <a:rPr lang="fr-FR" dirty="0"/>
              <a:t> ;</a:t>
            </a:r>
          </a:p>
          <a:p>
            <a:pPr marL="850392" lvl="1" indent="-457200">
              <a:spcAft>
                <a:spcPts val="600"/>
              </a:spcAft>
              <a:buFont typeface="+mj-lt"/>
              <a:buAutoNum type="arabicPeriod" startAt="6"/>
            </a:pPr>
            <a:r>
              <a:rPr lang="fr-FR" dirty="0" smtClean="0"/>
              <a:t>Agriculture, </a:t>
            </a:r>
            <a:r>
              <a:rPr lang="fr-FR" dirty="0" err="1" smtClean="0"/>
              <a:t>livestock</a:t>
            </a:r>
            <a:r>
              <a:rPr lang="fr-FR" dirty="0" smtClean="0"/>
              <a:t> and </a:t>
            </a:r>
            <a:r>
              <a:rPr lang="fr-FR" dirty="0" err="1" smtClean="0"/>
              <a:t>environmental</a:t>
            </a:r>
            <a:r>
              <a:rPr lang="fr-FR" dirty="0" smtClean="0"/>
              <a:t> </a:t>
            </a:r>
            <a:r>
              <a:rPr lang="fr-FR" dirty="0" err="1" smtClean="0"/>
              <a:t>resources</a:t>
            </a:r>
            <a:r>
              <a:rPr lang="fr-FR" dirty="0" smtClean="0"/>
              <a:t>; </a:t>
            </a:r>
            <a:endParaRPr lang="fr-FR" dirty="0"/>
          </a:p>
          <a:p>
            <a:pPr marL="850392" lvl="1" indent="-457200">
              <a:spcAft>
                <a:spcPts val="600"/>
              </a:spcAft>
              <a:buFont typeface="+mj-lt"/>
              <a:buAutoNum type="arabicPeriod" startAt="6"/>
            </a:pPr>
            <a:r>
              <a:rPr lang="fr-FR" dirty="0" err="1" smtClean="0"/>
              <a:t>Banking</a:t>
            </a:r>
            <a:r>
              <a:rPr lang="fr-FR" dirty="0" smtClean="0"/>
              <a:t> and </a:t>
            </a:r>
            <a:r>
              <a:rPr lang="fr-FR" dirty="0" err="1" smtClean="0"/>
              <a:t>insurance</a:t>
            </a:r>
            <a:r>
              <a:rPr lang="fr-FR" dirty="0" smtClean="0"/>
              <a:t>;</a:t>
            </a:r>
            <a:endParaRPr lang="fr-FR" dirty="0"/>
          </a:p>
          <a:p>
            <a:pPr marL="850392" lvl="1" indent="-457200">
              <a:spcAft>
                <a:spcPts val="600"/>
              </a:spcAft>
              <a:buFont typeface="+mj-lt"/>
              <a:buAutoNum type="arabicPeriod" startAt="6"/>
            </a:pPr>
            <a:r>
              <a:rPr lang="fr-FR" dirty="0" err="1" smtClean="0"/>
              <a:t>Artisanship</a:t>
            </a:r>
            <a:r>
              <a:rPr lang="fr-FR" dirty="0" smtClean="0"/>
              <a:t>/art/ </a:t>
            </a:r>
            <a:r>
              <a:rPr lang="fr-FR" dirty="0" err="1" smtClean="0"/>
              <a:t>tourism</a:t>
            </a:r>
            <a:r>
              <a:rPr lang="fr-FR" dirty="0" smtClean="0"/>
              <a:t>/</a:t>
            </a:r>
            <a:r>
              <a:rPr lang="fr-FR" dirty="0" smtClean="0"/>
              <a:t>Artisanat/art/tourisme/</a:t>
            </a:r>
            <a:r>
              <a:rPr lang="fr-FR" dirty="0" err="1" smtClean="0"/>
              <a:t>hotel</a:t>
            </a:r>
            <a:r>
              <a:rPr lang="fr-FR" dirty="0" smtClean="0"/>
              <a:t> </a:t>
            </a:r>
            <a:r>
              <a:rPr lang="fr-FR" dirty="0" err="1" smtClean="0"/>
              <a:t>industry</a:t>
            </a:r>
            <a:r>
              <a:rPr lang="fr-FR" dirty="0" smtClean="0"/>
              <a:t>;</a:t>
            </a:r>
            <a:endParaRPr lang="fr-FR" dirty="0"/>
          </a:p>
          <a:p>
            <a:pPr marL="850392" lvl="1" indent="-457200">
              <a:spcAft>
                <a:spcPts val="600"/>
              </a:spcAft>
              <a:buFont typeface="+mj-lt"/>
              <a:buAutoNum type="arabicPeriod" startAt="6"/>
            </a:pPr>
            <a:r>
              <a:rPr lang="fr-FR" dirty="0" smtClean="0"/>
              <a:t>Security (surveillance and </a:t>
            </a:r>
            <a:r>
              <a:rPr lang="fr-FR" dirty="0" err="1" smtClean="0"/>
              <a:t>guards</a:t>
            </a:r>
            <a:r>
              <a:rPr lang="fr-FR" dirty="0" smtClean="0"/>
              <a:t>, </a:t>
            </a:r>
            <a:r>
              <a:rPr lang="fr-FR" dirty="0" err="1" smtClean="0"/>
              <a:t>transfer</a:t>
            </a:r>
            <a:r>
              <a:rPr lang="fr-FR" dirty="0" smtClean="0"/>
              <a:t> of money, </a:t>
            </a:r>
            <a:r>
              <a:rPr lang="fr-FR" dirty="0" err="1" smtClean="0"/>
              <a:t>detective</a:t>
            </a:r>
            <a:r>
              <a:rPr lang="fr-FR" dirty="0" smtClean="0"/>
              <a:t> services, etc.) </a:t>
            </a:r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dirty="0" smtClean="0"/>
              <a:t>THE PROCESS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9316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THE ANNUAL MEETING</a:t>
            </a:r>
            <a:endParaRPr lang="fr-FR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09728" indent="0">
              <a:buNone/>
            </a:pPr>
            <a:endParaRPr lang="fr-FR" dirty="0" smtClean="0"/>
          </a:p>
          <a:p>
            <a:pPr lvl="1">
              <a:spcAft>
                <a:spcPts val="1800"/>
              </a:spcAft>
            </a:pPr>
            <a:r>
              <a:rPr lang="fr-FR" dirty="0" err="1" smtClean="0"/>
              <a:t>Unresolved</a:t>
            </a:r>
            <a:r>
              <a:rPr lang="fr-FR" dirty="0" smtClean="0"/>
              <a:t> </a:t>
            </a:r>
            <a:r>
              <a:rPr lang="fr-FR" dirty="0" err="1" smtClean="0"/>
              <a:t>sectoral</a:t>
            </a:r>
            <a:r>
              <a:rPr lang="fr-FR" dirty="0" smtClean="0"/>
              <a:t> </a:t>
            </a:r>
            <a:r>
              <a:rPr lang="fr-FR" dirty="0" err="1" smtClean="0"/>
              <a:t>preoccupations</a:t>
            </a:r>
            <a:endParaRPr lang="fr-FR" dirty="0" smtClean="0"/>
          </a:p>
          <a:p>
            <a:pPr lvl="1">
              <a:spcAft>
                <a:spcPts val="1800"/>
              </a:spcAft>
            </a:pPr>
            <a:r>
              <a:rPr lang="fr-FR" dirty="0" err="1" smtClean="0"/>
              <a:t>Problems</a:t>
            </a:r>
            <a:r>
              <a:rPr lang="fr-FR" dirty="0" smtClean="0"/>
              <a:t> </a:t>
            </a:r>
            <a:r>
              <a:rPr lang="fr-FR" dirty="0" err="1" smtClean="0"/>
              <a:t>across</a:t>
            </a:r>
            <a:r>
              <a:rPr lang="fr-FR" dirty="0" smtClean="0"/>
              <a:t> </a:t>
            </a:r>
            <a:r>
              <a:rPr lang="fr-FR" dirty="0" err="1" smtClean="0"/>
              <a:t>sectors</a:t>
            </a:r>
            <a:endParaRPr lang="fr-FR" dirty="0"/>
          </a:p>
          <a:p>
            <a:pPr lvl="1">
              <a:spcAft>
                <a:spcPts val="1800"/>
              </a:spcAft>
            </a:pPr>
            <a:r>
              <a:rPr lang="fr-FR" dirty="0" err="1" smtClean="0"/>
              <a:t>Presided</a:t>
            </a:r>
            <a:r>
              <a:rPr lang="fr-FR" dirty="0" smtClean="0"/>
              <a:t> over by the Prime </a:t>
            </a:r>
            <a:r>
              <a:rPr lang="fr-FR" dirty="0" err="1" smtClean="0"/>
              <a:t>Minister</a:t>
            </a:r>
            <a:endParaRPr lang="fr-FR" dirty="0" smtClean="0"/>
          </a:p>
          <a:p>
            <a:pPr lvl="1">
              <a:spcAft>
                <a:spcPts val="1800"/>
              </a:spcAft>
            </a:pPr>
            <a:r>
              <a:rPr lang="fr-FR" dirty="0" err="1" smtClean="0"/>
              <a:t>Announcement</a:t>
            </a:r>
            <a:r>
              <a:rPr lang="fr-FR" dirty="0" smtClean="0"/>
              <a:t> of </a:t>
            </a:r>
            <a:r>
              <a:rPr lang="fr-FR" dirty="0" err="1" smtClean="0"/>
              <a:t>measures</a:t>
            </a:r>
            <a:r>
              <a:rPr lang="fr-FR" dirty="0" smtClean="0"/>
              <a:t> </a:t>
            </a:r>
            <a:r>
              <a:rPr lang="fr-FR" dirty="0" err="1" smtClean="0"/>
              <a:t>taken</a:t>
            </a:r>
            <a:r>
              <a:rPr lang="fr-FR" dirty="0" smtClean="0"/>
              <a:t> or </a:t>
            </a:r>
            <a:r>
              <a:rPr lang="fr-FR" dirty="0" err="1" smtClean="0"/>
              <a:t>recommendations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THE</a:t>
            </a:r>
            <a:r>
              <a:rPr lang="fr-FR" dirty="0" smtClean="0"/>
              <a:t> PROCESS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7074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MONITORING SYSTEM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09728" indent="0">
              <a:buNone/>
            </a:pPr>
            <a:endParaRPr lang="fr-FR" dirty="0" smtClean="0"/>
          </a:p>
          <a:p>
            <a:r>
              <a:rPr lang="fr-FR" b="1" dirty="0" smtClean="0"/>
              <a:t>The Joint </a:t>
            </a:r>
            <a:r>
              <a:rPr lang="fr-FR" b="1" dirty="0" err="1" smtClean="0"/>
              <a:t>Technical</a:t>
            </a:r>
            <a:r>
              <a:rPr lang="fr-FR" b="1" dirty="0" smtClean="0"/>
              <a:t> </a:t>
            </a:r>
            <a:r>
              <a:rPr lang="fr-FR" b="1" dirty="0" err="1" smtClean="0"/>
              <a:t>Committee</a:t>
            </a:r>
            <a:r>
              <a:rPr lang="fr-FR" b="1" dirty="0" smtClean="0"/>
              <a:t> (JTC)</a:t>
            </a:r>
            <a:endParaRPr lang="fr-FR" b="1" dirty="0" smtClean="0"/>
          </a:p>
          <a:p>
            <a:pPr marL="109728" indent="0">
              <a:buNone/>
            </a:pPr>
            <a:endParaRPr lang="fr-FR" dirty="0"/>
          </a:p>
          <a:p>
            <a:pPr lvl="1"/>
            <a:r>
              <a:rPr lang="fr-FR" dirty="0" err="1" smtClean="0"/>
              <a:t>Evaluate</a:t>
            </a:r>
            <a:r>
              <a:rPr lang="fr-FR" dirty="0" smtClean="0"/>
              <a:t> the </a:t>
            </a:r>
            <a:r>
              <a:rPr lang="fr-FR" dirty="0" err="1" smtClean="0"/>
              <a:t>level</a:t>
            </a:r>
            <a:r>
              <a:rPr lang="fr-FR" dirty="0" smtClean="0"/>
              <a:t> of </a:t>
            </a:r>
            <a:r>
              <a:rPr lang="fr-FR" dirty="0" err="1" smtClean="0"/>
              <a:t>completion</a:t>
            </a:r>
            <a:r>
              <a:rPr lang="fr-FR" dirty="0" smtClean="0"/>
              <a:t> of the </a:t>
            </a:r>
            <a:r>
              <a:rPr lang="fr-FR" dirty="0" err="1" smtClean="0"/>
              <a:t>measures</a:t>
            </a:r>
            <a:r>
              <a:rPr lang="fr-FR" dirty="0" smtClean="0"/>
              <a:t> </a:t>
            </a:r>
            <a:r>
              <a:rPr lang="fr-FR" dirty="0" err="1" smtClean="0"/>
              <a:t>taken</a:t>
            </a:r>
            <a:r>
              <a:rPr lang="fr-FR" dirty="0" smtClean="0"/>
              <a:t> (</a:t>
            </a:r>
            <a:r>
              <a:rPr lang="fr-FR" dirty="0" err="1" smtClean="0"/>
              <a:t>trimester</a:t>
            </a:r>
            <a:r>
              <a:rPr lang="fr-FR" dirty="0" smtClean="0"/>
              <a:t> meeting).</a:t>
            </a:r>
            <a:endParaRPr lang="fr-FR" sz="2000" dirty="0"/>
          </a:p>
          <a:p>
            <a:pPr marL="109728" indent="0">
              <a:buNone/>
            </a:pPr>
            <a:endParaRPr lang="fr-FR" sz="2000" dirty="0"/>
          </a:p>
          <a:p>
            <a:pPr lvl="2"/>
            <a:r>
              <a:rPr lang="fr-FR" dirty="0" err="1" smtClean="0"/>
              <a:t>Representatives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the State and </a:t>
            </a:r>
            <a:r>
              <a:rPr lang="fr-FR" dirty="0" err="1" smtClean="0"/>
              <a:t>private</a:t>
            </a:r>
            <a:r>
              <a:rPr lang="fr-FR" dirty="0" smtClean="0"/>
              <a:t> </a:t>
            </a:r>
            <a:r>
              <a:rPr lang="fr-FR" dirty="0" err="1" smtClean="0"/>
              <a:t>sector</a:t>
            </a:r>
            <a:r>
              <a:rPr lang="fr-FR" dirty="0" smtClean="0"/>
              <a:t>, </a:t>
            </a:r>
            <a:r>
              <a:rPr lang="fr-FR" dirty="0" err="1" smtClean="0"/>
              <a:t>presided</a:t>
            </a:r>
            <a:r>
              <a:rPr lang="fr-FR" dirty="0" smtClean="0"/>
              <a:t> over by the General </a:t>
            </a:r>
            <a:r>
              <a:rPr lang="fr-FR" dirty="0" err="1" smtClean="0"/>
              <a:t>Secretary</a:t>
            </a:r>
            <a:r>
              <a:rPr lang="fr-FR" dirty="0" smtClean="0"/>
              <a:t> of the </a:t>
            </a:r>
            <a:r>
              <a:rPr lang="fr-FR" dirty="0" err="1" smtClean="0"/>
              <a:t>Ministry</a:t>
            </a:r>
            <a:r>
              <a:rPr lang="fr-FR" dirty="0" smtClean="0"/>
              <a:t> in charge of </a:t>
            </a:r>
            <a:r>
              <a:rPr lang="fr-FR" dirty="0" err="1" smtClean="0"/>
              <a:t>promoting</a:t>
            </a:r>
            <a:r>
              <a:rPr lang="fr-FR" dirty="0" smtClean="0"/>
              <a:t> business.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endParaRPr lang="fr-FR" dirty="0"/>
          </a:p>
          <a:p>
            <a:pPr lvl="1"/>
            <a:endParaRPr lang="fr-FR" dirty="0"/>
          </a:p>
          <a:p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7695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23528" y="1481328"/>
            <a:ext cx="8712968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Monitoring System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09728" indent="0" algn="ctr">
              <a:buNone/>
            </a:pP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fr-FR" b="1" dirty="0" smtClean="0"/>
              <a:t>The </a:t>
            </a:r>
            <a:r>
              <a:rPr lang="fr-FR" b="1" dirty="0" err="1" smtClean="0"/>
              <a:t>Oversight</a:t>
            </a:r>
            <a:r>
              <a:rPr lang="fr-FR" b="1" dirty="0" smtClean="0"/>
              <a:t> </a:t>
            </a:r>
            <a:r>
              <a:rPr lang="fr-FR" b="1" dirty="0" err="1" smtClean="0"/>
              <a:t>Committee</a:t>
            </a:r>
            <a:endParaRPr lang="fr-FR" b="1" dirty="0" smtClean="0"/>
          </a:p>
          <a:p>
            <a:pPr marL="109728" indent="0">
              <a:buNone/>
            </a:pPr>
            <a:endParaRPr lang="fr-FR" sz="1000" b="1" dirty="0"/>
          </a:p>
          <a:p>
            <a:pPr lvl="1"/>
            <a:r>
              <a:rPr lang="fr-FR" dirty="0" smtClean="0"/>
              <a:t>Examines the </a:t>
            </a:r>
            <a:r>
              <a:rPr lang="fr-FR" dirty="0" err="1" smtClean="0"/>
              <a:t>difficulties</a:t>
            </a:r>
            <a:r>
              <a:rPr lang="fr-FR" dirty="0" smtClean="0"/>
              <a:t> in </a:t>
            </a:r>
            <a:r>
              <a:rPr lang="fr-FR" dirty="0" err="1" smtClean="0"/>
              <a:t>implementing</a:t>
            </a:r>
            <a:r>
              <a:rPr lang="fr-FR" dirty="0" smtClean="0"/>
              <a:t> the </a:t>
            </a:r>
            <a:r>
              <a:rPr lang="fr-FR" dirty="0" err="1" smtClean="0"/>
              <a:t>measures</a:t>
            </a:r>
            <a:r>
              <a:rPr lang="fr-FR" dirty="0" smtClean="0"/>
              <a:t> </a:t>
            </a:r>
            <a:r>
              <a:rPr lang="fr-FR" dirty="0" err="1" smtClean="0"/>
              <a:t>taken</a:t>
            </a:r>
            <a:r>
              <a:rPr lang="fr-FR" dirty="0" smtClean="0"/>
              <a:t>. </a:t>
            </a:r>
            <a:endParaRPr lang="fr-FR" dirty="0"/>
          </a:p>
          <a:p>
            <a:pPr marL="393192" lvl="1" indent="0">
              <a:buNone/>
            </a:pPr>
            <a:endParaRPr lang="fr-FR" dirty="0" smtClean="0"/>
          </a:p>
          <a:p>
            <a:pPr lvl="2">
              <a:spcAft>
                <a:spcPts val="1200"/>
              </a:spcAft>
            </a:pPr>
            <a:r>
              <a:rPr lang="fr-FR" dirty="0" err="1" smtClean="0"/>
              <a:t>Ministers</a:t>
            </a:r>
            <a:r>
              <a:rPr lang="fr-FR" dirty="0" smtClean="0"/>
              <a:t> in charge of business, finance, and </a:t>
            </a:r>
            <a:r>
              <a:rPr lang="fr-FR" dirty="0" err="1" smtClean="0"/>
              <a:t>labor</a:t>
            </a:r>
            <a:r>
              <a:rPr lang="fr-FR" dirty="0" smtClean="0"/>
              <a:t>;</a:t>
            </a:r>
          </a:p>
          <a:p>
            <a:pPr lvl="2">
              <a:spcAft>
                <a:spcPts val="1200"/>
              </a:spcAft>
            </a:pPr>
            <a:r>
              <a:rPr lang="fr-FR" dirty="0" smtClean="0"/>
              <a:t> </a:t>
            </a:r>
            <a:r>
              <a:rPr lang="fr-FR" dirty="0" err="1" smtClean="0"/>
              <a:t>President</a:t>
            </a:r>
            <a:r>
              <a:rPr lang="fr-FR" dirty="0" smtClean="0"/>
              <a:t> of the </a:t>
            </a:r>
            <a:r>
              <a:rPr lang="fr-FR" dirty="0" err="1" smtClean="0"/>
              <a:t>Chamber</a:t>
            </a:r>
            <a:r>
              <a:rPr lang="fr-FR" dirty="0" smtClean="0"/>
              <a:t> of Commerce and </a:t>
            </a:r>
            <a:r>
              <a:rPr lang="fr-FR" dirty="0" err="1" smtClean="0"/>
              <a:t>Industry</a:t>
            </a:r>
            <a:r>
              <a:rPr lang="fr-FR" dirty="0" smtClean="0"/>
              <a:t>; </a:t>
            </a:r>
            <a:endParaRPr lang="fr-FR" dirty="0"/>
          </a:p>
          <a:p>
            <a:pPr lvl="2">
              <a:spcAft>
                <a:spcPts val="1200"/>
              </a:spcAft>
            </a:pPr>
            <a:r>
              <a:rPr lang="fr-FR" dirty="0" err="1" smtClean="0"/>
              <a:t>President</a:t>
            </a:r>
            <a:r>
              <a:rPr lang="fr-FR" dirty="0" smtClean="0"/>
              <a:t> of the </a:t>
            </a:r>
            <a:r>
              <a:rPr lang="fr-FR" dirty="0" err="1" smtClean="0"/>
              <a:t>professional</a:t>
            </a:r>
            <a:r>
              <a:rPr lang="fr-FR" dirty="0" smtClean="0"/>
              <a:t> and </a:t>
            </a:r>
            <a:r>
              <a:rPr lang="fr-FR" dirty="0" err="1" smtClean="0"/>
              <a:t>industrial</a:t>
            </a:r>
            <a:r>
              <a:rPr lang="fr-FR" dirty="0" smtClean="0"/>
              <a:t> groups.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dirty="0" smtClean="0"/>
              <a:t>PROCESS</a:t>
            </a:r>
            <a:endParaRPr lang="fr-FR" dirty="0"/>
          </a:p>
        </p:txBody>
      </p:sp>
      <p:pic>
        <p:nvPicPr>
          <p:cNvPr id="5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1052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Monitoring System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09728" indent="0" algn="ctr">
              <a:buNone/>
            </a:pP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fr-FR" b="1" dirty="0" smtClean="0"/>
              <a:t>The </a:t>
            </a:r>
            <a:r>
              <a:rPr lang="fr-FR" b="1" dirty="0" err="1" smtClean="0"/>
              <a:t>Secretariat</a:t>
            </a:r>
            <a:r>
              <a:rPr lang="fr-FR" b="1" dirty="0" smtClean="0"/>
              <a:t> of the CTP</a:t>
            </a:r>
            <a:endParaRPr lang="fr-FR" sz="2000" b="1" dirty="0" smtClean="0"/>
          </a:p>
          <a:p>
            <a:pPr marL="109728" indent="0">
              <a:buNone/>
            </a:pPr>
            <a:endParaRPr lang="fr-FR" sz="2000" dirty="0" smtClean="0"/>
          </a:p>
          <a:p>
            <a:pPr lvl="1"/>
            <a:r>
              <a:rPr lang="fr-FR" dirty="0" err="1" smtClean="0"/>
              <a:t>Operated</a:t>
            </a:r>
            <a:r>
              <a:rPr lang="fr-FR" dirty="0" smtClean="0"/>
              <a:t> by the General Direction of the promotion of business.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dirty="0" smtClean="0"/>
              <a:t>PROCES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4969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MONITORING SYSTEM </a:t>
            </a: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09728" indent="0" algn="ctr">
              <a:buNone/>
            </a:pP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fr-FR" b="1" dirty="0" smtClean="0"/>
              <a:t>Focal points</a:t>
            </a:r>
            <a:endParaRPr lang="fr-FR" b="1" dirty="0" smtClean="0"/>
          </a:p>
          <a:p>
            <a:pPr marL="109728" indent="0">
              <a:buNone/>
            </a:pPr>
            <a:endParaRPr lang="fr-FR" dirty="0"/>
          </a:p>
          <a:p>
            <a:pPr lvl="1"/>
            <a:r>
              <a:rPr lang="fr-FR" dirty="0" err="1" smtClean="0"/>
              <a:t>Follow</a:t>
            </a:r>
            <a:r>
              <a:rPr lang="fr-FR" dirty="0" smtClean="0"/>
              <a:t>-up on the </a:t>
            </a:r>
            <a:r>
              <a:rPr lang="fr-FR" dirty="0" err="1" smtClean="0"/>
              <a:t>implementation</a:t>
            </a:r>
            <a:r>
              <a:rPr lang="fr-FR" dirty="0" smtClean="0"/>
              <a:t> of </a:t>
            </a:r>
            <a:r>
              <a:rPr lang="fr-FR" dirty="0" err="1" smtClean="0"/>
              <a:t>decisions</a:t>
            </a:r>
            <a:r>
              <a:rPr lang="fr-FR" dirty="0" smtClean="0"/>
              <a:t> / </a:t>
            </a:r>
            <a:r>
              <a:rPr lang="fr-FR" dirty="0" err="1" smtClean="0"/>
              <a:t>ministries</a:t>
            </a:r>
            <a:endParaRPr lang="fr-FR" dirty="0" smtClean="0"/>
          </a:p>
          <a:p>
            <a:pPr lvl="1"/>
            <a:endParaRPr lang="fr-FR" dirty="0" smtClean="0"/>
          </a:p>
          <a:p>
            <a:pPr lvl="2"/>
            <a:r>
              <a:rPr lang="fr-FR" dirty="0" err="1" smtClean="0"/>
              <a:t>Representatives</a:t>
            </a:r>
            <a:r>
              <a:rPr lang="fr-FR" dirty="0" smtClean="0"/>
              <a:t> of the </a:t>
            </a:r>
            <a:r>
              <a:rPr lang="fr-FR" dirty="0" err="1" smtClean="0"/>
              <a:t>ministries</a:t>
            </a:r>
            <a:r>
              <a:rPr lang="fr-FR" dirty="0" smtClean="0"/>
              <a:t> </a:t>
            </a:r>
            <a:r>
              <a:rPr lang="fr-FR" dirty="0" err="1" smtClean="0"/>
              <a:t>involved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dirty="0"/>
              <a:t>PROCESSUS</a:t>
            </a:r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8152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</a:pPr>
            <a:endParaRPr lang="fr-FR" dirty="0" smtClean="0"/>
          </a:p>
          <a:p>
            <a:pPr lvl="0">
              <a:spcAft>
                <a:spcPts val="1200"/>
              </a:spcAft>
            </a:pPr>
            <a:r>
              <a:rPr lang="fr-FR" dirty="0" smtClean="0"/>
              <a:t>The simplification of </a:t>
            </a:r>
            <a:r>
              <a:rPr lang="fr-FR" dirty="0" err="1" smtClean="0"/>
              <a:t>procedures</a:t>
            </a:r>
            <a:r>
              <a:rPr lang="fr-FR" dirty="0" smtClean="0"/>
              <a:t> for the </a:t>
            </a:r>
            <a:r>
              <a:rPr lang="fr-FR" dirty="0" err="1" smtClean="0"/>
              <a:t>payment</a:t>
            </a:r>
            <a:r>
              <a:rPr lang="fr-FR" dirty="0" smtClean="0"/>
              <a:t> of taxes</a:t>
            </a:r>
            <a:endParaRPr lang="fr-FR" dirty="0"/>
          </a:p>
          <a:p>
            <a:pPr lvl="0">
              <a:spcAft>
                <a:spcPts val="1200"/>
              </a:spcAft>
            </a:pPr>
            <a:r>
              <a:rPr lang="fr-FR" dirty="0" smtClean="0"/>
              <a:t>The </a:t>
            </a:r>
            <a:r>
              <a:rPr lang="fr-FR" dirty="0" err="1" smtClean="0"/>
              <a:t>reform</a:t>
            </a:r>
            <a:r>
              <a:rPr lang="fr-FR" dirty="0" smtClean="0"/>
              <a:t> of public </a:t>
            </a:r>
            <a:r>
              <a:rPr lang="fr-FR" dirty="0" err="1" smtClean="0"/>
              <a:t>markets</a:t>
            </a:r>
            <a:r>
              <a:rPr lang="fr-FR" dirty="0" smtClean="0"/>
              <a:t> </a:t>
            </a:r>
            <a:endParaRPr lang="fr-FR" dirty="0"/>
          </a:p>
          <a:p>
            <a:pPr lvl="0">
              <a:spcAft>
                <a:spcPts val="1200"/>
              </a:spcAft>
            </a:pPr>
            <a:r>
              <a:rPr lang="fr-FR" dirty="0" smtClean="0"/>
              <a:t>The </a:t>
            </a:r>
            <a:r>
              <a:rPr lang="fr-FR" dirty="0" err="1" smtClean="0"/>
              <a:t>creation</a:t>
            </a:r>
            <a:r>
              <a:rPr lang="fr-FR" dirty="0" smtClean="0"/>
              <a:t> and </a:t>
            </a:r>
            <a:r>
              <a:rPr lang="fr-FR" dirty="0" err="1" smtClean="0"/>
              <a:t>devolution</a:t>
            </a:r>
            <a:r>
              <a:rPr lang="fr-FR" dirty="0" smtClean="0"/>
              <a:t> of the CEFORE</a:t>
            </a:r>
            <a:endParaRPr lang="fr-FR" dirty="0"/>
          </a:p>
          <a:p>
            <a:pPr lvl="0">
              <a:spcAft>
                <a:spcPts val="1200"/>
              </a:spcAft>
            </a:pPr>
            <a:r>
              <a:rPr lang="fr-FR" dirty="0" smtClean="0"/>
              <a:t>The </a:t>
            </a:r>
            <a:r>
              <a:rPr lang="fr-FR" dirty="0" err="1" smtClean="0"/>
              <a:t>creation</a:t>
            </a:r>
            <a:r>
              <a:rPr lang="fr-FR" dirty="0" smtClean="0"/>
              <a:t> of Business Courts</a:t>
            </a:r>
            <a:r>
              <a:rPr lang="fr-FR" dirty="0"/>
              <a:t> </a:t>
            </a:r>
          </a:p>
          <a:p>
            <a:pPr lvl="0">
              <a:spcAft>
                <a:spcPts val="1200"/>
              </a:spcAft>
            </a:pPr>
            <a:r>
              <a:rPr lang="fr-FR" dirty="0" smtClean="0"/>
              <a:t>The </a:t>
            </a:r>
            <a:r>
              <a:rPr lang="fr-FR" dirty="0" err="1" smtClean="0"/>
              <a:t>creation</a:t>
            </a:r>
            <a:r>
              <a:rPr lang="fr-FR" dirty="0" smtClean="0"/>
              <a:t> of a Center of Arbitration, </a:t>
            </a:r>
            <a:r>
              <a:rPr lang="fr-FR" dirty="0" err="1" smtClean="0"/>
              <a:t>Mediation</a:t>
            </a:r>
            <a:r>
              <a:rPr lang="fr-FR" dirty="0" smtClean="0"/>
              <a:t>, and Conciliation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RESULTS OBTAINED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8038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spcAft>
                <a:spcPts val="1200"/>
              </a:spcAft>
              <a:buNone/>
            </a:pPr>
            <a:endParaRPr lang="fr-FR" dirty="0" smtClean="0"/>
          </a:p>
          <a:p>
            <a:pPr lvl="0">
              <a:spcAft>
                <a:spcPts val="1200"/>
              </a:spcAft>
            </a:pPr>
            <a:r>
              <a:rPr lang="fr-FR" dirty="0" err="1" smtClean="0"/>
              <a:t>Revision</a:t>
            </a:r>
            <a:r>
              <a:rPr lang="fr-FR" dirty="0" smtClean="0"/>
              <a:t> of the </a:t>
            </a:r>
            <a:r>
              <a:rPr lang="fr-FR" dirty="0" err="1" smtClean="0"/>
              <a:t>Mining</a:t>
            </a:r>
            <a:r>
              <a:rPr lang="fr-FR" dirty="0" smtClean="0"/>
              <a:t> Code</a:t>
            </a:r>
            <a:r>
              <a:rPr lang="fr-FR" dirty="0"/>
              <a:t> </a:t>
            </a:r>
          </a:p>
          <a:p>
            <a:pPr lvl="0">
              <a:spcAft>
                <a:spcPts val="1200"/>
              </a:spcAft>
            </a:pPr>
            <a:r>
              <a:rPr lang="fr-FR" dirty="0" err="1" smtClean="0"/>
              <a:t>Revision</a:t>
            </a:r>
            <a:r>
              <a:rPr lang="fr-FR" dirty="0" smtClean="0"/>
              <a:t> of the Labor Code </a:t>
            </a:r>
            <a:endParaRPr lang="fr-FR" dirty="0"/>
          </a:p>
          <a:p>
            <a:pPr lvl="0">
              <a:spcAft>
                <a:spcPts val="1200"/>
              </a:spcAft>
            </a:pPr>
            <a:r>
              <a:rPr lang="fr-FR" dirty="0" err="1" smtClean="0"/>
              <a:t>Improvement</a:t>
            </a:r>
            <a:r>
              <a:rPr lang="fr-FR" dirty="0" smtClean="0"/>
              <a:t> of the business </a:t>
            </a:r>
            <a:r>
              <a:rPr lang="fr-FR" dirty="0" err="1" smtClean="0"/>
              <a:t>climate</a:t>
            </a:r>
            <a:r>
              <a:rPr lang="fr-FR" dirty="0" smtClean="0"/>
              <a:t>. «</a:t>
            </a:r>
            <a:r>
              <a:rPr lang="fr-FR" dirty="0"/>
              <a:t> </a:t>
            </a:r>
            <a:r>
              <a:rPr lang="fr-FR" dirty="0" err="1"/>
              <a:t>Doing</a:t>
            </a:r>
            <a:r>
              <a:rPr lang="fr-FR" dirty="0"/>
              <a:t> business </a:t>
            </a:r>
            <a:r>
              <a:rPr lang="fr-FR" dirty="0" err="1"/>
              <a:t>better</a:t>
            </a:r>
            <a:r>
              <a:rPr lang="fr-FR" dirty="0"/>
              <a:t> in Burkina Faso » </a:t>
            </a:r>
          </a:p>
          <a:p>
            <a:pPr lvl="0">
              <a:spcAft>
                <a:spcPts val="1200"/>
              </a:spcAft>
            </a:pPr>
            <a:r>
              <a:rPr lang="fr-FR" dirty="0" err="1" smtClean="0"/>
              <a:t>Editing</a:t>
            </a:r>
            <a:r>
              <a:rPr lang="fr-FR" dirty="0" smtClean="0"/>
              <a:t> of the Code of </a:t>
            </a:r>
            <a:r>
              <a:rPr lang="fr-FR" dirty="0" err="1" smtClean="0"/>
              <a:t>Investment</a:t>
            </a:r>
            <a:endParaRPr lang="fr-FR" dirty="0" smtClean="0"/>
          </a:p>
          <a:p>
            <a:pPr lvl="0">
              <a:spcAft>
                <a:spcPts val="1200"/>
              </a:spcAft>
            </a:pPr>
            <a:r>
              <a:rPr lang="fr-FR" dirty="0" smtClean="0"/>
              <a:t>…</a:t>
            </a:r>
          </a:p>
          <a:p>
            <a:pPr marL="109728" lv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RESULTS OBTAINED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8488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fr-FR" dirty="0" smtClean="0"/>
              <a:t>          </a:t>
            </a:r>
            <a:r>
              <a:rPr lang="fr-FR" dirty="0" err="1" smtClean="0"/>
              <a:t>Some</a:t>
            </a:r>
            <a:r>
              <a:rPr lang="fr-FR" dirty="0" smtClean="0"/>
              <a:t> major </a:t>
            </a:r>
            <a:r>
              <a:rPr lang="fr-FR" dirty="0" err="1" smtClean="0"/>
              <a:t>unresolved</a:t>
            </a:r>
            <a:r>
              <a:rPr lang="fr-FR" dirty="0" smtClean="0"/>
              <a:t> issues:</a:t>
            </a:r>
            <a:endParaRPr lang="fr-FR" dirty="0" smtClean="0"/>
          </a:p>
          <a:p>
            <a:pPr marL="109728" indent="0">
              <a:buNone/>
            </a:pPr>
            <a:endParaRPr lang="fr-FR" dirty="0"/>
          </a:p>
          <a:p>
            <a:pPr lvl="1">
              <a:spcAft>
                <a:spcPts val="1800"/>
              </a:spcAft>
            </a:pPr>
            <a:r>
              <a:rPr lang="fr-FR" dirty="0" err="1" smtClean="0"/>
              <a:t>Reduction</a:t>
            </a:r>
            <a:r>
              <a:rPr lang="fr-FR" dirty="0" smtClean="0"/>
              <a:t> in the </a:t>
            </a:r>
            <a:r>
              <a:rPr lang="fr-FR" dirty="0" err="1" smtClean="0"/>
              <a:t>cost</a:t>
            </a:r>
            <a:r>
              <a:rPr lang="fr-FR" dirty="0" smtClean="0"/>
              <a:t> of </a:t>
            </a:r>
            <a:r>
              <a:rPr lang="fr-FR" dirty="0" err="1" smtClean="0"/>
              <a:t>factors</a:t>
            </a:r>
            <a:r>
              <a:rPr lang="fr-FR" dirty="0" smtClean="0"/>
              <a:t> of production</a:t>
            </a:r>
            <a:r>
              <a:rPr lang="fr-FR" dirty="0" smtClean="0"/>
              <a:t> </a:t>
            </a:r>
            <a:endParaRPr lang="fr-FR" dirty="0"/>
          </a:p>
          <a:p>
            <a:pPr lvl="1">
              <a:spcAft>
                <a:spcPts val="1800"/>
              </a:spcAft>
            </a:pPr>
            <a:r>
              <a:rPr lang="fr-FR" dirty="0" smtClean="0"/>
              <a:t>The </a:t>
            </a:r>
            <a:r>
              <a:rPr lang="fr-FR" dirty="0" err="1" smtClean="0"/>
              <a:t>fight</a:t>
            </a:r>
            <a:r>
              <a:rPr lang="fr-FR" dirty="0" smtClean="0"/>
              <a:t> </a:t>
            </a:r>
            <a:r>
              <a:rPr lang="fr-FR" dirty="0" err="1" smtClean="0"/>
              <a:t>against</a:t>
            </a:r>
            <a:r>
              <a:rPr lang="fr-FR" dirty="0" smtClean="0"/>
              <a:t> </a:t>
            </a:r>
            <a:r>
              <a:rPr lang="fr-FR" dirty="0" err="1" smtClean="0"/>
              <a:t>fraud</a:t>
            </a:r>
            <a:r>
              <a:rPr lang="fr-FR" dirty="0" smtClean="0"/>
              <a:t> and </a:t>
            </a:r>
            <a:r>
              <a:rPr lang="fr-FR" dirty="0" err="1" smtClean="0"/>
              <a:t>counterfeiting</a:t>
            </a:r>
            <a:r>
              <a:rPr lang="fr-FR" dirty="0" smtClean="0"/>
              <a:t> </a:t>
            </a:r>
            <a:endParaRPr lang="fr-FR" dirty="0"/>
          </a:p>
          <a:p>
            <a:pPr lvl="1">
              <a:spcAft>
                <a:spcPts val="1800"/>
              </a:spcAft>
            </a:pPr>
            <a:r>
              <a:rPr lang="fr-FR" dirty="0" smtClean="0"/>
              <a:t>Access to </a:t>
            </a:r>
            <a:r>
              <a:rPr lang="fr-FR" dirty="0" err="1" smtClean="0"/>
              <a:t>financing</a:t>
            </a:r>
            <a:r>
              <a:rPr lang="fr-FR" dirty="0" smtClean="0"/>
              <a:t> by the SME </a:t>
            </a:r>
            <a:endParaRPr lang="fr-FR" dirty="0"/>
          </a:p>
          <a:p>
            <a:pPr lvl="1">
              <a:spcAft>
                <a:spcPts val="1800"/>
              </a:spcAft>
            </a:pPr>
            <a:r>
              <a:rPr lang="fr-FR" dirty="0" smtClean="0"/>
              <a:t>Reforme of the conditions for </a:t>
            </a:r>
            <a:r>
              <a:rPr lang="fr-FR" dirty="0" err="1" smtClean="0"/>
              <a:t>creating</a:t>
            </a:r>
            <a:r>
              <a:rPr lang="fr-FR" dirty="0" smtClean="0"/>
              <a:t> businesses: minimum capital </a:t>
            </a:r>
            <a:r>
              <a:rPr lang="fr-FR" dirty="0" err="1" smtClean="0"/>
              <a:t>required</a:t>
            </a:r>
            <a:r>
              <a:rPr lang="fr-FR" dirty="0" smtClean="0"/>
              <a:t> </a:t>
            </a:r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PERSPECTIVES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6740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THE CONTEXT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THE PARTNERS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THE PROCESS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RESULTS OBTAINED</a:t>
            </a:r>
            <a:endParaRPr lang="fr-FR" dirty="0" smtClean="0"/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smtClean="0"/>
              <a:t> </a:t>
            </a:r>
            <a:r>
              <a:rPr lang="fr-FR" dirty="0" smtClean="0"/>
              <a:t> </a:t>
            </a:r>
            <a:r>
              <a:rPr lang="fr-FR" dirty="0" smtClean="0"/>
              <a:t>PERSPECTIVES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SUMMARY</a:t>
            </a:r>
            <a:endParaRPr lang="fr-FR" dirty="0"/>
          </a:p>
        </p:txBody>
      </p:sp>
      <p:pic>
        <p:nvPicPr>
          <p:cNvPr id="1026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2893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fr-FR" dirty="0" smtClean="0"/>
          </a:p>
          <a:p>
            <a:pPr marL="109728" indent="0">
              <a:buNone/>
            </a:pPr>
            <a:endParaRPr lang="fr-FR" i="1" dirty="0" smtClean="0"/>
          </a:p>
          <a:p>
            <a:pPr marL="109728" indent="0" algn="ctr">
              <a:buNone/>
            </a:pPr>
            <a:endParaRPr lang="fr-FR" i="1" dirty="0" smtClean="0"/>
          </a:p>
          <a:p>
            <a:pPr marL="109728" indent="0" algn="ctr">
              <a:buNone/>
            </a:pPr>
            <a:r>
              <a:rPr lang="fr-FR" sz="3200" i="1" dirty="0" smtClean="0"/>
              <a:t>The major challenge for us </a:t>
            </a:r>
            <a:r>
              <a:rPr lang="fr-FR" sz="3200" i="1" dirty="0" err="1" smtClean="0"/>
              <a:t>is</a:t>
            </a:r>
            <a:r>
              <a:rPr lang="fr-FR" sz="3200" i="1" dirty="0" smtClean="0"/>
              <a:t> a </a:t>
            </a:r>
            <a:r>
              <a:rPr lang="fr-FR" sz="3200" i="1" dirty="0" err="1" smtClean="0"/>
              <a:t>better</a:t>
            </a:r>
            <a:r>
              <a:rPr lang="fr-FR" sz="3200" i="1" dirty="0" smtClean="0"/>
              <a:t> </a:t>
            </a:r>
            <a:r>
              <a:rPr lang="fr-FR" sz="3200" i="1" dirty="0" err="1" smtClean="0"/>
              <a:t>structuring</a:t>
            </a:r>
            <a:r>
              <a:rPr lang="fr-FR" sz="3200" i="1" dirty="0" smtClean="0"/>
              <a:t> of the dialogue </a:t>
            </a:r>
            <a:r>
              <a:rPr lang="fr-FR" sz="3200" i="1" dirty="0" err="1" smtClean="0"/>
              <a:t>at</a:t>
            </a:r>
            <a:r>
              <a:rPr lang="fr-FR" sz="3200" i="1" dirty="0" smtClean="0"/>
              <a:t> the </a:t>
            </a:r>
            <a:r>
              <a:rPr lang="fr-FR" sz="3200" i="1" dirty="0" err="1" smtClean="0"/>
              <a:t>early</a:t>
            </a:r>
            <a:r>
              <a:rPr lang="fr-FR" sz="3200" i="1" dirty="0" smtClean="0"/>
              <a:t> stages.</a:t>
            </a:r>
            <a:endParaRPr lang="fr-FR" sz="3200" i="1" dirty="0" smtClean="0"/>
          </a:p>
          <a:p>
            <a:pPr marL="109728" indent="0">
              <a:buNone/>
            </a:pPr>
            <a:endParaRPr lang="fr-FR" sz="32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CONCLUSION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2759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elisabeth.ouedraogo\Pictures\Business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907704" y="1628800"/>
            <a:ext cx="5184576" cy="34816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marL="109728" indent="0" algn="ctr">
              <a:buNone/>
            </a:pPr>
            <a:r>
              <a:rPr lang="fr-FR" sz="4400" dirty="0" smtClean="0"/>
              <a:t>I </a:t>
            </a:r>
            <a:r>
              <a:rPr lang="fr-FR" sz="4400" dirty="0" err="1" smtClean="0"/>
              <a:t>thank</a:t>
            </a:r>
            <a:r>
              <a:rPr lang="fr-FR" sz="4400" dirty="0" smtClean="0"/>
              <a:t> </a:t>
            </a:r>
            <a:r>
              <a:rPr lang="fr-FR" sz="4400" dirty="0" err="1" smtClean="0"/>
              <a:t>you</a:t>
            </a:r>
            <a:r>
              <a:rPr lang="fr-FR" sz="4400" dirty="0" smtClean="0"/>
              <a:t> for </a:t>
            </a:r>
            <a:r>
              <a:rPr lang="fr-FR" sz="4400" dirty="0" err="1" smtClean="0"/>
              <a:t>your</a:t>
            </a:r>
            <a:r>
              <a:rPr lang="fr-FR" sz="4400" smtClean="0"/>
              <a:t> attention.</a:t>
            </a:r>
            <a:endParaRPr lang="fr-FR" sz="4400" dirty="0" smtClean="0"/>
          </a:p>
        </p:txBody>
      </p:sp>
    </p:spTree>
    <p:extLst>
      <p:ext uri="{BB962C8B-B14F-4D97-AF65-F5344CB8AC3E}">
        <p14:creationId xmlns:p14="http://schemas.microsoft.com/office/powerpoint/2010/main" xmlns="" val="325852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2400" dirty="0" smtClean="0"/>
          </a:p>
          <a:p>
            <a:r>
              <a:rPr lang="fr-FR" sz="2400" dirty="0" err="1" smtClean="0"/>
              <a:t>Macro-economic</a:t>
            </a:r>
            <a:r>
              <a:rPr lang="fr-FR" sz="2400" dirty="0" smtClean="0"/>
              <a:t> </a:t>
            </a:r>
            <a:r>
              <a:rPr lang="fr-FR" sz="2400" dirty="0" err="1" smtClean="0"/>
              <a:t>Deficits</a:t>
            </a:r>
            <a:r>
              <a:rPr lang="fr-FR" sz="2400" dirty="0" smtClean="0"/>
              <a:t>/Burkina  PAS (1991)</a:t>
            </a:r>
            <a:endParaRPr lang="fr-FR" sz="2400" dirty="0" smtClean="0"/>
          </a:p>
          <a:p>
            <a:pPr marL="109728" indent="0">
              <a:buNone/>
            </a:pPr>
            <a:endParaRPr lang="fr-FR" sz="2400" dirty="0" smtClean="0"/>
          </a:p>
          <a:p>
            <a:pPr lvl="1"/>
            <a:r>
              <a:rPr lang="fr-FR" sz="2400" dirty="0" err="1" smtClean="0"/>
              <a:t>Disengagement</a:t>
            </a:r>
            <a:r>
              <a:rPr lang="fr-FR" sz="2400" dirty="0" smtClean="0"/>
              <a:t> of the State </a:t>
            </a:r>
            <a:r>
              <a:rPr lang="fr-FR" sz="2400" dirty="0" err="1" smtClean="0"/>
              <a:t>from</a:t>
            </a:r>
            <a:r>
              <a:rPr lang="fr-FR" sz="2400" dirty="0" smtClean="0"/>
              <a:t> the productive </a:t>
            </a:r>
            <a:r>
              <a:rPr lang="fr-FR" sz="2400" dirty="0" err="1" smtClean="0"/>
              <a:t>sectors</a:t>
            </a:r>
            <a:r>
              <a:rPr lang="fr-FR" sz="2400" dirty="0" smtClean="0"/>
              <a:t>.</a:t>
            </a:r>
            <a:endParaRPr lang="fr-FR" sz="2400" dirty="0" smtClean="0"/>
          </a:p>
          <a:p>
            <a:pPr marL="393192" lvl="1" indent="0">
              <a:buNone/>
            </a:pPr>
            <a:endParaRPr lang="fr-FR" sz="2400" dirty="0" smtClean="0"/>
          </a:p>
          <a:p>
            <a:pPr lvl="1"/>
            <a:r>
              <a:rPr lang="fr-FR" sz="2400" dirty="0" err="1" smtClean="0"/>
              <a:t>Liberalization</a:t>
            </a:r>
            <a:r>
              <a:rPr lang="fr-FR" sz="2400" dirty="0" smtClean="0"/>
              <a:t> of business</a:t>
            </a:r>
            <a:endParaRPr lang="fr-FR" sz="2400" dirty="0" smtClean="0"/>
          </a:p>
          <a:p>
            <a:pPr marL="393192" lvl="1" indent="0">
              <a:buNone/>
            </a:pPr>
            <a:endParaRPr lang="fr-FR" sz="2400" dirty="0" smtClean="0"/>
          </a:p>
          <a:p>
            <a:pPr lvl="1"/>
            <a:r>
              <a:rPr lang="fr-FR" sz="2400" dirty="0" err="1" smtClean="0"/>
              <a:t>Cleaning</a:t>
            </a:r>
            <a:r>
              <a:rPr lang="fr-FR" sz="2400" dirty="0" smtClean="0"/>
              <a:t> up the </a:t>
            </a:r>
            <a:r>
              <a:rPr lang="fr-FR" sz="2400" dirty="0" err="1" smtClean="0"/>
              <a:t>banking</a:t>
            </a:r>
            <a:r>
              <a:rPr lang="fr-FR" sz="2400" dirty="0" smtClean="0"/>
              <a:t> system</a:t>
            </a:r>
            <a:endParaRPr lang="fr-FR" sz="2400" dirty="0" smtClean="0"/>
          </a:p>
          <a:p>
            <a:pPr marL="393192" lvl="1" indent="0">
              <a:buNone/>
            </a:pPr>
            <a:endParaRPr lang="fr-FR" sz="2400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CONTEXT</a:t>
            </a:r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6372200" y="2060848"/>
            <a:ext cx="5040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0150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fr-FR" sz="2400" dirty="0" smtClean="0"/>
          </a:p>
          <a:p>
            <a:pPr lvl="1"/>
            <a:r>
              <a:rPr lang="fr-FR" sz="2800" dirty="0" err="1" smtClean="0"/>
              <a:t>Restructuring</a:t>
            </a:r>
            <a:r>
              <a:rPr lang="fr-FR" sz="2800" dirty="0" smtClean="0"/>
              <a:t> the </a:t>
            </a:r>
            <a:r>
              <a:rPr lang="fr-FR" sz="2800" dirty="0" err="1" smtClean="0"/>
              <a:t>private</a:t>
            </a:r>
            <a:r>
              <a:rPr lang="fr-FR" sz="2800" dirty="0" smtClean="0"/>
              <a:t> </a:t>
            </a:r>
            <a:r>
              <a:rPr lang="fr-FR" sz="2800" dirty="0" err="1" smtClean="0"/>
              <a:t>sector</a:t>
            </a:r>
            <a:r>
              <a:rPr lang="fr-FR" sz="2800" dirty="0" smtClean="0"/>
              <a:t> support </a:t>
            </a:r>
            <a:r>
              <a:rPr lang="fr-FR" sz="2800" dirty="0" err="1" smtClean="0"/>
              <a:t>organisms</a:t>
            </a:r>
            <a:r>
              <a:rPr lang="fr-FR" sz="2800" dirty="0" smtClean="0"/>
              <a:t>; </a:t>
            </a:r>
            <a:endParaRPr lang="fr-FR" sz="2800" dirty="0"/>
          </a:p>
          <a:p>
            <a:pPr lvl="1"/>
            <a:r>
              <a:rPr lang="fr-FR" sz="2800" dirty="0" smtClean="0"/>
              <a:t>The </a:t>
            </a:r>
            <a:r>
              <a:rPr lang="fr-FR" sz="2800" dirty="0" err="1" smtClean="0"/>
              <a:t>creation</a:t>
            </a:r>
            <a:r>
              <a:rPr lang="fr-FR" sz="2800" dirty="0" smtClean="0"/>
              <a:t> in 1992 of the « </a:t>
            </a:r>
            <a:r>
              <a:rPr lang="fr-FR" sz="2800" i="1" dirty="0" smtClean="0"/>
              <a:t>State/</a:t>
            </a:r>
            <a:r>
              <a:rPr lang="fr-FR" sz="2800" i="1" dirty="0" err="1" smtClean="0"/>
              <a:t>private</a:t>
            </a:r>
            <a:r>
              <a:rPr lang="fr-FR" sz="2800" dirty="0" smtClean="0"/>
              <a:t> </a:t>
            </a:r>
            <a:r>
              <a:rPr lang="fr-FR" sz="2800" i="1" dirty="0" err="1" smtClean="0"/>
              <a:t>sector</a:t>
            </a:r>
            <a:r>
              <a:rPr lang="fr-FR" sz="2800" i="1" dirty="0" smtClean="0"/>
              <a:t> Consultation Commission</a:t>
            </a:r>
            <a:r>
              <a:rPr lang="fr-FR" sz="2800" dirty="0" smtClean="0"/>
              <a:t> » for participation in the </a:t>
            </a:r>
            <a:r>
              <a:rPr lang="fr-FR" sz="2800" dirty="0" err="1" smtClean="0"/>
              <a:t>process</a:t>
            </a:r>
            <a:r>
              <a:rPr lang="fr-FR" sz="2800" dirty="0" smtClean="0"/>
              <a:t> of </a:t>
            </a:r>
            <a:r>
              <a:rPr lang="fr-FR" sz="2800" dirty="0" err="1" smtClean="0"/>
              <a:t>restructuring</a:t>
            </a:r>
            <a:r>
              <a:rPr lang="fr-FR" sz="2800" dirty="0" smtClean="0"/>
              <a:t>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dirty="0" smtClean="0"/>
              <a:t>CONTEXT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333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2001 : </a:t>
            </a:r>
            <a:r>
              <a:rPr lang="fr-FR" dirty="0" smtClean="0"/>
              <a:t>1st </a:t>
            </a:r>
            <a:r>
              <a:rPr lang="fr-FR" dirty="0" err="1" smtClean="0"/>
              <a:t>edition</a:t>
            </a:r>
            <a:r>
              <a:rPr lang="fr-FR" dirty="0" smtClean="0"/>
              <a:t> of the </a:t>
            </a:r>
            <a:r>
              <a:rPr lang="fr-FR" dirty="0" err="1" smtClean="0"/>
              <a:t>Government</a:t>
            </a:r>
            <a:r>
              <a:rPr lang="fr-FR" dirty="0" smtClean="0"/>
              <a:t>/</a:t>
            </a:r>
            <a:r>
              <a:rPr lang="fr-FR" dirty="0" err="1" smtClean="0"/>
              <a:t>private</a:t>
            </a:r>
            <a:r>
              <a:rPr lang="fr-FR" dirty="0" smtClean="0"/>
              <a:t> </a:t>
            </a:r>
            <a:r>
              <a:rPr lang="fr-FR" dirty="0" err="1" smtClean="0"/>
              <a:t>sector</a:t>
            </a:r>
            <a:r>
              <a:rPr lang="fr-FR" dirty="0" smtClean="0"/>
              <a:t> meeting (GPSM)</a:t>
            </a:r>
            <a:endParaRPr lang="fr-FR" dirty="0" smtClean="0"/>
          </a:p>
          <a:p>
            <a:endParaRPr lang="fr-FR" dirty="0" smtClean="0"/>
          </a:p>
          <a:p>
            <a:pPr lvl="1"/>
            <a:r>
              <a:rPr lang="fr-FR" dirty="0" smtClean="0"/>
              <a:t>Framework of the dialogue</a:t>
            </a:r>
            <a:endParaRPr lang="fr-FR" dirty="0" smtClean="0"/>
          </a:p>
          <a:p>
            <a:pPr lvl="1"/>
            <a:r>
              <a:rPr lang="fr-FR" dirty="0" smtClean="0"/>
              <a:t>Establishment of a </a:t>
            </a:r>
            <a:r>
              <a:rPr lang="fr-FR" dirty="0" err="1" smtClean="0"/>
              <a:t>sustainable</a:t>
            </a:r>
            <a:r>
              <a:rPr lang="fr-FR" dirty="0" smtClean="0"/>
              <a:t> </a:t>
            </a:r>
            <a:r>
              <a:rPr lang="fr-FR" dirty="0" err="1" smtClean="0"/>
              <a:t>climate</a:t>
            </a:r>
            <a:r>
              <a:rPr lang="fr-FR" dirty="0" smtClean="0"/>
              <a:t> of </a:t>
            </a:r>
            <a:r>
              <a:rPr lang="fr-FR" dirty="0" err="1" smtClean="0"/>
              <a:t>partnership</a:t>
            </a:r>
            <a:endParaRPr lang="fr-FR" dirty="0"/>
          </a:p>
          <a:p>
            <a:pPr lvl="1">
              <a:buNone/>
            </a:pPr>
            <a:endParaRPr lang="fr-FR" dirty="0"/>
          </a:p>
          <a:p>
            <a:r>
              <a:rPr lang="fr-FR" dirty="0" smtClean="0"/>
              <a:t>2012 : </a:t>
            </a:r>
            <a:r>
              <a:rPr lang="fr-FR" dirty="0" smtClean="0"/>
              <a:t>12</a:t>
            </a:r>
            <a:r>
              <a:rPr lang="fr-FR" baseline="30000" dirty="0" smtClean="0"/>
              <a:t>th</a:t>
            </a:r>
            <a:r>
              <a:rPr lang="fr-FR" dirty="0" smtClean="0"/>
              <a:t> </a:t>
            </a:r>
            <a:r>
              <a:rPr lang="fr-FR" dirty="0" err="1" smtClean="0"/>
              <a:t>edition</a:t>
            </a:r>
            <a:r>
              <a:rPr lang="fr-FR" dirty="0" smtClean="0"/>
              <a:t> (</a:t>
            </a:r>
            <a:r>
              <a:rPr lang="fr-FR" dirty="0" err="1" smtClean="0"/>
              <a:t>results</a:t>
            </a:r>
            <a:r>
              <a:rPr lang="fr-FR" dirty="0" smtClean="0"/>
              <a:t>)</a:t>
            </a:r>
            <a:endParaRPr lang="fr-FR" dirty="0" smtClean="0"/>
          </a:p>
          <a:p>
            <a:pPr marL="109728" indent="0">
              <a:buNone/>
            </a:pPr>
            <a:endParaRPr lang="fr-FR" dirty="0" smtClean="0"/>
          </a:p>
          <a:p>
            <a:r>
              <a:rPr lang="fr-FR" dirty="0" smtClean="0"/>
              <a:t>2013 : </a:t>
            </a:r>
            <a:r>
              <a:rPr lang="fr-FR" dirty="0" smtClean="0"/>
              <a:t>13</a:t>
            </a:r>
            <a:r>
              <a:rPr lang="fr-FR" baseline="30000" dirty="0" smtClean="0"/>
              <a:t>th</a:t>
            </a:r>
            <a:r>
              <a:rPr lang="fr-FR" dirty="0" smtClean="0"/>
              <a:t> </a:t>
            </a:r>
            <a:r>
              <a:rPr lang="fr-FR" dirty="0" err="1" smtClean="0"/>
              <a:t>edition</a:t>
            </a:r>
            <a:r>
              <a:rPr lang="fr-FR" dirty="0" smtClean="0"/>
              <a:t> on </a:t>
            </a:r>
            <a:r>
              <a:rPr lang="fr-FR" dirty="0" smtClean="0"/>
              <a:t>« </a:t>
            </a:r>
            <a:r>
              <a:rPr lang="fr-FR" dirty="0" smtClean="0"/>
              <a:t>The importance of the </a:t>
            </a:r>
            <a:r>
              <a:rPr lang="fr-FR" dirty="0" err="1" smtClean="0"/>
              <a:t>informal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r>
              <a:rPr lang="fr-FR" dirty="0" smtClean="0"/>
              <a:t> </a:t>
            </a:r>
            <a:r>
              <a:rPr lang="fr-FR" dirty="0" err="1" smtClean="0"/>
              <a:t>sector</a:t>
            </a:r>
            <a:r>
              <a:rPr lang="fr-FR" dirty="0" smtClean="0"/>
              <a:t>: </a:t>
            </a:r>
            <a:r>
              <a:rPr lang="fr-FR" dirty="0" err="1" smtClean="0"/>
              <a:t>s</a:t>
            </a:r>
            <a:r>
              <a:rPr lang="fr-FR" dirty="0" err="1" smtClean="0"/>
              <a:t>trategies</a:t>
            </a:r>
            <a:r>
              <a:rPr lang="fr-FR" dirty="0" smtClean="0"/>
              <a:t> for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integration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the </a:t>
            </a:r>
            <a:r>
              <a:rPr lang="fr-FR" dirty="0" err="1" smtClean="0"/>
              <a:t>formal</a:t>
            </a:r>
            <a:r>
              <a:rPr lang="fr-FR" dirty="0" smtClean="0"/>
              <a:t> </a:t>
            </a:r>
            <a:r>
              <a:rPr lang="fr-FR" dirty="0" err="1" smtClean="0"/>
              <a:t>economy</a:t>
            </a:r>
            <a:r>
              <a:rPr lang="fr-FR" dirty="0" smtClean="0"/>
              <a:t> »</a:t>
            </a:r>
            <a:endParaRPr lang="fr-FR" sz="2500" dirty="0" smtClean="0"/>
          </a:p>
          <a:p>
            <a:pPr marL="109728" indent="0">
              <a:buNone/>
            </a:pPr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CONTEXT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9210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Public administration</a:t>
            </a:r>
            <a:endParaRPr lang="fr-FR" dirty="0" smtClean="0"/>
          </a:p>
          <a:p>
            <a:pPr marL="109728" indent="0">
              <a:buNone/>
            </a:pPr>
            <a:endParaRPr lang="fr-FR" dirty="0" smtClean="0"/>
          </a:p>
          <a:p>
            <a:r>
              <a:rPr lang="fr-FR" dirty="0" err="1" smtClean="0"/>
              <a:t>Private</a:t>
            </a:r>
            <a:r>
              <a:rPr lang="fr-FR" dirty="0" smtClean="0"/>
              <a:t> </a:t>
            </a:r>
            <a:r>
              <a:rPr lang="fr-FR" dirty="0" err="1" smtClean="0"/>
              <a:t>sector</a:t>
            </a:r>
            <a:endParaRPr lang="fr-FR" dirty="0" smtClean="0"/>
          </a:p>
          <a:p>
            <a:pPr marL="109728" indent="0">
              <a:buNone/>
            </a:pPr>
            <a:endParaRPr lang="fr-FR" dirty="0" smtClean="0"/>
          </a:p>
          <a:p>
            <a:r>
              <a:rPr lang="fr-FR" dirty="0" err="1" smtClean="0"/>
              <a:t>Technical</a:t>
            </a:r>
            <a:r>
              <a:rPr lang="fr-FR" dirty="0" smtClean="0"/>
              <a:t> and </a:t>
            </a:r>
            <a:r>
              <a:rPr lang="fr-FR" dirty="0" err="1" smtClean="0"/>
              <a:t>financial</a:t>
            </a:r>
            <a:r>
              <a:rPr lang="fr-FR" dirty="0" smtClean="0"/>
              <a:t> </a:t>
            </a:r>
            <a:r>
              <a:rPr lang="fr-FR" dirty="0" err="1" smtClean="0"/>
              <a:t>partners</a:t>
            </a:r>
            <a:endParaRPr lang="fr-FR" dirty="0" smtClean="0"/>
          </a:p>
          <a:p>
            <a:pPr marL="109728" indent="0">
              <a:buNone/>
            </a:pPr>
            <a:endParaRPr lang="fr-FR" dirty="0" smtClean="0"/>
          </a:p>
          <a:p>
            <a:r>
              <a:rPr lang="fr-FR" dirty="0" smtClean="0"/>
              <a:t>Civil society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fr-FR" dirty="0" smtClean="0"/>
              <a:t>THE PARTNERS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6260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THE ORGANIZATIONAL COMMITTEE: COMPOSITION</a:t>
            </a:r>
            <a:endParaRPr lang="fr-FR" dirty="0" smtClean="0"/>
          </a:p>
          <a:p>
            <a:pPr lvl="1">
              <a:spcAft>
                <a:spcPts val="1800"/>
              </a:spcAft>
            </a:pPr>
            <a:r>
              <a:rPr lang="fr-FR" dirty="0" smtClean="0"/>
              <a:t>Prime </a:t>
            </a:r>
            <a:r>
              <a:rPr lang="fr-FR" dirty="0" err="1" smtClean="0"/>
              <a:t>Minister</a:t>
            </a:r>
            <a:endParaRPr lang="fr-FR" dirty="0" smtClean="0"/>
          </a:p>
          <a:p>
            <a:pPr lvl="1">
              <a:spcAft>
                <a:spcPts val="1800"/>
              </a:spcAft>
            </a:pPr>
            <a:r>
              <a:rPr lang="fr-FR" dirty="0" err="1" smtClean="0"/>
              <a:t>Minister</a:t>
            </a:r>
            <a:r>
              <a:rPr lang="fr-FR" dirty="0" smtClean="0"/>
              <a:t> of </a:t>
            </a:r>
            <a:r>
              <a:rPr lang="fr-FR" dirty="0" err="1" smtClean="0"/>
              <a:t>Industry</a:t>
            </a:r>
            <a:r>
              <a:rPr lang="fr-FR" dirty="0" smtClean="0"/>
              <a:t> and Commerce </a:t>
            </a:r>
            <a:endParaRPr lang="fr-FR" dirty="0"/>
          </a:p>
          <a:p>
            <a:pPr lvl="1">
              <a:spcAft>
                <a:spcPts val="1800"/>
              </a:spcAft>
            </a:pPr>
            <a:r>
              <a:rPr lang="fr-FR" dirty="0" err="1" smtClean="0"/>
              <a:t>Minister</a:t>
            </a:r>
            <a:r>
              <a:rPr lang="fr-FR" dirty="0" smtClean="0"/>
              <a:t> of the </a:t>
            </a:r>
            <a:r>
              <a:rPr lang="fr-FR" dirty="0" err="1" smtClean="0"/>
              <a:t>Economy</a:t>
            </a:r>
            <a:r>
              <a:rPr lang="fr-FR" dirty="0" smtClean="0"/>
              <a:t> and Finance</a:t>
            </a:r>
            <a:r>
              <a:rPr lang="fr-FR" dirty="0"/>
              <a:t> </a:t>
            </a:r>
          </a:p>
          <a:p>
            <a:pPr lvl="1">
              <a:spcAft>
                <a:spcPts val="1800"/>
              </a:spcAft>
            </a:pPr>
            <a:r>
              <a:rPr lang="fr-FR" dirty="0" err="1" smtClean="0"/>
              <a:t>Chamber</a:t>
            </a:r>
            <a:r>
              <a:rPr lang="fr-FR" dirty="0" smtClean="0"/>
              <a:t> of Commerce and </a:t>
            </a:r>
            <a:r>
              <a:rPr lang="fr-FR" dirty="0" err="1" smtClean="0"/>
              <a:t>Industry</a:t>
            </a:r>
            <a:r>
              <a:rPr lang="fr-FR" dirty="0"/>
              <a:t> </a:t>
            </a:r>
            <a:r>
              <a:rPr lang="fr-FR" dirty="0" smtClean="0"/>
              <a:t> </a:t>
            </a:r>
            <a:endParaRPr lang="fr-FR" dirty="0"/>
          </a:p>
          <a:p>
            <a:pPr lvl="1">
              <a:spcAft>
                <a:spcPts val="1800"/>
              </a:spcAft>
            </a:pPr>
            <a:r>
              <a:rPr lang="fr-FR" dirty="0" smtClean="0"/>
              <a:t>Maison de l’Entreprise</a:t>
            </a:r>
            <a:endParaRPr lang="fr-FR" dirty="0"/>
          </a:p>
          <a:p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THE PROCESS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7074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THE ORGANIZATIONAL COMMITTEE:  ITS PURPOSE</a:t>
            </a:r>
            <a:endParaRPr lang="fr-FR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09728" indent="0">
              <a:buNone/>
            </a:pPr>
            <a:endParaRPr lang="fr-FR" dirty="0" smtClean="0"/>
          </a:p>
          <a:p>
            <a:pPr lvl="1">
              <a:spcAft>
                <a:spcPts val="1800"/>
              </a:spcAft>
            </a:pPr>
            <a:r>
              <a:rPr lang="fr-FR" dirty="0" err="1" smtClean="0"/>
              <a:t>Proposing</a:t>
            </a:r>
            <a:r>
              <a:rPr lang="fr-FR" dirty="0" smtClean="0"/>
              <a:t> </a:t>
            </a:r>
            <a:r>
              <a:rPr lang="fr-FR" dirty="0" err="1" smtClean="0"/>
              <a:t>subjects</a:t>
            </a:r>
            <a:endParaRPr lang="fr-FR" dirty="0" smtClean="0"/>
          </a:p>
          <a:p>
            <a:pPr lvl="1">
              <a:spcAft>
                <a:spcPts val="1800"/>
              </a:spcAft>
            </a:pPr>
            <a:r>
              <a:rPr lang="fr-FR" dirty="0" err="1" smtClean="0"/>
              <a:t>Preparation</a:t>
            </a:r>
            <a:r>
              <a:rPr lang="fr-FR" dirty="0" smtClean="0"/>
              <a:t> </a:t>
            </a:r>
            <a:r>
              <a:rPr lang="fr-FR" dirty="0" err="1" smtClean="0"/>
              <a:t>forg</a:t>
            </a:r>
            <a:r>
              <a:rPr lang="fr-FR" dirty="0" smtClean="0"/>
              <a:t>  </a:t>
            </a:r>
            <a:r>
              <a:rPr lang="fr-FR" dirty="0" err="1" smtClean="0"/>
              <a:t>sectoral</a:t>
            </a:r>
            <a:r>
              <a:rPr lang="fr-FR" dirty="0" smtClean="0"/>
              <a:t> meetings </a:t>
            </a:r>
            <a:endParaRPr lang="fr-FR" dirty="0"/>
          </a:p>
          <a:p>
            <a:pPr lvl="1">
              <a:spcAft>
                <a:spcPts val="1800"/>
              </a:spcAft>
            </a:pPr>
            <a:r>
              <a:rPr lang="fr-FR" dirty="0"/>
              <a:t>I</a:t>
            </a:r>
            <a:r>
              <a:rPr lang="fr-FR" dirty="0" smtClean="0"/>
              <a:t>dentification </a:t>
            </a:r>
            <a:r>
              <a:rPr lang="fr-FR" dirty="0" smtClean="0"/>
              <a:t>of </a:t>
            </a:r>
            <a:r>
              <a:rPr lang="fr-FR" dirty="0"/>
              <a:t>participants </a:t>
            </a:r>
          </a:p>
          <a:p>
            <a:pPr lvl="1">
              <a:spcAft>
                <a:spcPts val="1800"/>
              </a:spcAft>
            </a:pPr>
            <a:r>
              <a:rPr lang="fr-FR" dirty="0" err="1" smtClean="0"/>
              <a:t>Preparation</a:t>
            </a:r>
            <a:r>
              <a:rPr lang="fr-FR" dirty="0" smtClean="0"/>
              <a:t> for the </a:t>
            </a:r>
            <a:r>
              <a:rPr lang="fr-FR" dirty="0" err="1" smtClean="0"/>
              <a:t>annual</a:t>
            </a:r>
            <a:r>
              <a:rPr lang="fr-FR" dirty="0" smtClean="0"/>
              <a:t> meeting</a:t>
            </a:r>
            <a:r>
              <a:rPr lang="fr-FR" dirty="0"/>
              <a:t> </a:t>
            </a:r>
            <a:r>
              <a:rPr lang="fr-FR" dirty="0" smtClean="0"/>
              <a:t> </a:t>
            </a:r>
            <a:endParaRPr lang="fr-FR" dirty="0"/>
          </a:p>
          <a:p>
            <a:pPr lvl="1">
              <a:spcAft>
                <a:spcPts val="1800"/>
              </a:spcAft>
            </a:pPr>
            <a:r>
              <a:rPr lang="fr-FR" dirty="0" err="1" smtClean="0"/>
              <a:t>Write</a:t>
            </a:r>
            <a:r>
              <a:rPr lang="fr-FR" dirty="0" smtClean="0"/>
              <a:t>-up of reports of </a:t>
            </a:r>
            <a:r>
              <a:rPr lang="fr-FR" dirty="0" err="1" smtClean="0"/>
              <a:t>this</a:t>
            </a:r>
            <a:r>
              <a:rPr lang="fr-FR" dirty="0" smtClean="0"/>
              <a:t> meeting</a:t>
            </a:r>
            <a:endParaRPr lang="fr-FR" dirty="0"/>
          </a:p>
          <a:p>
            <a:endParaRPr lang="fr-FR" dirty="0" smtClean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THE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074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SECTORAL MEETINGS</a:t>
            </a:r>
            <a:endParaRPr lang="fr-FR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09728" indent="0">
              <a:buNone/>
            </a:pPr>
            <a:endParaRPr lang="fr-FR" dirty="0" smtClean="0"/>
          </a:p>
          <a:p>
            <a:pPr marL="109728" indent="0">
              <a:buNone/>
            </a:pPr>
            <a:r>
              <a:rPr lang="fr-FR" dirty="0" smtClean="0"/>
              <a:t>SECTORAL DIALOGUE FRAMEWORK</a:t>
            </a:r>
            <a:r>
              <a:rPr lang="fr-FR" dirty="0" smtClean="0"/>
              <a:t> </a:t>
            </a:r>
            <a:endParaRPr lang="fr-FR" dirty="0" smtClean="0"/>
          </a:p>
          <a:p>
            <a:pPr marL="109728" indent="0">
              <a:buNone/>
            </a:pPr>
            <a:endParaRPr lang="fr-FR" dirty="0" smtClean="0"/>
          </a:p>
          <a:p>
            <a:pPr lvl="1">
              <a:spcAft>
                <a:spcPts val="1800"/>
              </a:spcAft>
            </a:pPr>
            <a:r>
              <a:rPr lang="fr-FR" dirty="0" err="1" smtClean="0"/>
              <a:t>Interested</a:t>
            </a:r>
            <a:r>
              <a:rPr lang="fr-FR" dirty="0" smtClean="0"/>
              <a:t> </a:t>
            </a:r>
            <a:r>
              <a:rPr lang="fr-FR" dirty="0" err="1" smtClean="0"/>
              <a:t>ministries</a:t>
            </a:r>
            <a:endParaRPr lang="fr-FR" dirty="0" smtClean="0"/>
          </a:p>
          <a:p>
            <a:pPr lvl="1">
              <a:spcAft>
                <a:spcPts val="1800"/>
              </a:spcAft>
            </a:pPr>
            <a:r>
              <a:rPr lang="fr-FR" dirty="0" smtClean="0"/>
              <a:t>Professional groups in the </a:t>
            </a:r>
            <a:r>
              <a:rPr lang="fr-FR" dirty="0" err="1" smtClean="0"/>
              <a:t>sector</a:t>
            </a:r>
            <a:r>
              <a:rPr lang="fr-FR" dirty="0" smtClean="0"/>
              <a:t> </a:t>
            </a:r>
            <a:endParaRPr lang="fr-FR" dirty="0" smtClean="0"/>
          </a:p>
          <a:p>
            <a:pPr lvl="1">
              <a:spcAft>
                <a:spcPts val="1800"/>
              </a:spcAft>
            </a:pPr>
            <a:r>
              <a:rPr lang="fr-FR" dirty="0" smtClean="0"/>
              <a:t>Support institutions </a:t>
            </a:r>
            <a:endParaRPr lang="fr-FR" dirty="0" smtClean="0"/>
          </a:p>
          <a:p>
            <a:pPr lvl="1">
              <a:spcAft>
                <a:spcPts val="1800"/>
              </a:spcAft>
            </a:pPr>
            <a:r>
              <a:rPr lang="fr-FR" dirty="0" smtClean="0"/>
              <a:t>PTF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THE PROCESS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7074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</TotalTime>
  <Words>454</Words>
  <Application>Microsoft Office PowerPoint</Application>
  <PresentationFormat>On-screen Show (4:3)</PresentationFormat>
  <Paragraphs>159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Rotonde</vt:lpstr>
      <vt:lpstr>PUBLIC-PRIVATE DIALOGUE :</vt:lpstr>
      <vt:lpstr>SUMMARY</vt:lpstr>
      <vt:lpstr>CONTEXT</vt:lpstr>
      <vt:lpstr>CONTEXT</vt:lpstr>
      <vt:lpstr>CONTEXT</vt:lpstr>
      <vt:lpstr>THE PARTNERS</vt:lpstr>
      <vt:lpstr>THE PROCESS</vt:lpstr>
      <vt:lpstr>            THE PROCESS</vt:lpstr>
      <vt:lpstr>THE PROCESS</vt:lpstr>
      <vt:lpstr>               THE PROCESS</vt:lpstr>
      <vt:lpstr>THE PROCESS</vt:lpstr>
      <vt:lpstr>THE PROCESS</vt:lpstr>
      <vt:lpstr>                PROCESS</vt:lpstr>
      <vt:lpstr>PROCESS</vt:lpstr>
      <vt:lpstr>PROCES</vt:lpstr>
      <vt:lpstr>PROCESSUS</vt:lpstr>
      <vt:lpstr>RESULTS OBTAINED</vt:lpstr>
      <vt:lpstr>RESULTS OBTAINED</vt:lpstr>
      <vt:lpstr>PERSPECTIVES</vt:lpstr>
      <vt:lpstr>CONCLUSION</vt:lpstr>
      <vt:lpstr>Slide 21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PUBLIC-PRIVATE DIALOGUE :</dc:title>
  <dc:creator>Elisabeth OUEDRAOGO</dc:creator>
  <cp:lastModifiedBy>DELL</cp:lastModifiedBy>
  <cp:revision>92</cp:revision>
  <dcterms:created xsi:type="dcterms:W3CDTF">2014-02-25T17:13:16Z</dcterms:created>
  <dcterms:modified xsi:type="dcterms:W3CDTF">2014-03-01T09:31:22Z</dcterms:modified>
</cp:coreProperties>
</file>