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99" r:id="rId3"/>
    <p:sldId id="288" r:id="rId4"/>
    <p:sldId id="291" r:id="rId5"/>
    <p:sldId id="307" r:id="rId6"/>
    <p:sldId id="316" r:id="rId7"/>
    <p:sldId id="309" r:id="rId8"/>
    <p:sldId id="261" r:id="rId9"/>
    <p:sldId id="310" r:id="rId10"/>
    <p:sldId id="292" r:id="rId11"/>
    <p:sldId id="293" r:id="rId12"/>
    <p:sldId id="264" r:id="rId13"/>
    <p:sldId id="267" r:id="rId14"/>
    <p:sldId id="268" r:id="rId15"/>
    <p:sldId id="280" r:id="rId16"/>
    <p:sldId id="315" r:id="rId17"/>
    <p:sldId id="297" r:id="rId18"/>
    <p:sldId id="314" r:id="rId19"/>
    <p:sldId id="313"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15" autoAdjust="0"/>
  </p:normalViewPr>
  <p:slideViewPr>
    <p:cSldViewPr>
      <p:cViewPr>
        <p:scale>
          <a:sx n="70" d="100"/>
          <a:sy n="70" d="100"/>
        </p:scale>
        <p:origin x="-1302"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74BA5-E125-4EF5-AD94-966CC13494AB}"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F8E285C0-C11F-4A6D-98FF-7DA8E57964F8}">
      <dgm:prSet phldrT="[Text]"/>
      <dgm:spPr/>
      <dgm:t>
        <a:bodyPr/>
        <a:lstStyle/>
        <a:p>
          <a:r>
            <a:rPr lang="en-US" b="1" smtClean="0"/>
            <a:t>Egypt</a:t>
          </a:r>
          <a:endParaRPr lang="en-US" b="1" dirty="0"/>
        </a:p>
      </dgm:t>
    </dgm:pt>
    <dgm:pt modelId="{63824AEE-2E0D-4E97-B7E7-62E250EED11E}" type="parTrans" cxnId="{F97E584B-64A6-4888-8F92-47067C3783F9}">
      <dgm:prSet/>
      <dgm:spPr/>
      <dgm:t>
        <a:bodyPr/>
        <a:lstStyle/>
        <a:p>
          <a:endParaRPr lang="en-US"/>
        </a:p>
      </dgm:t>
    </dgm:pt>
    <dgm:pt modelId="{B0335FDA-2E6F-44F5-9232-28DD6FEFC25A}" type="sibTrans" cxnId="{F97E584B-64A6-4888-8F92-47067C3783F9}">
      <dgm:prSet/>
      <dgm:spPr/>
      <dgm:t>
        <a:bodyPr/>
        <a:lstStyle/>
        <a:p>
          <a:endParaRPr lang="en-US"/>
        </a:p>
      </dgm:t>
    </dgm:pt>
    <dgm:pt modelId="{FC80E683-A982-46D8-85E6-F2CD0E50F204}">
      <dgm:prSet phldrT="[Text]"/>
      <dgm:spPr/>
      <dgm:t>
        <a:bodyPr/>
        <a:lstStyle/>
        <a:p>
          <a:r>
            <a:rPr lang="en-US" dirty="0" smtClean="0"/>
            <a:t>Political</a:t>
          </a:r>
          <a:endParaRPr lang="en-US" dirty="0"/>
        </a:p>
      </dgm:t>
    </dgm:pt>
    <dgm:pt modelId="{3D40FF5B-4418-407C-A50D-AF3E73E790D7}" type="parTrans" cxnId="{D1527149-76D9-4298-8135-75C3BAB7A810}">
      <dgm:prSet/>
      <dgm:spPr/>
      <dgm:t>
        <a:bodyPr/>
        <a:lstStyle/>
        <a:p>
          <a:endParaRPr lang="en-US"/>
        </a:p>
      </dgm:t>
    </dgm:pt>
    <dgm:pt modelId="{C00825CD-3CF5-4267-9656-1D0DDFC4E32F}" type="sibTrans" cxnId="{D1527149-76D9-4298-8135-75C3BAB7A810}">
      <dgm:prSet/>
      <dgm:spPr/>
      <dgm:t>
        <a:bodyPr/>
        <a:lstStyle/>
        <a:p>
          <a:endParaRPr lang="en-US"/>
        </a:p>
      </dgm:t>
    </dgm:pt>
    <dgm:pt modelId="{321216AA-2D14-45EB-A572-84025E123690}">
      <dgm:prSet phldrT="[Text]"/>
      <dgm:spPr/>
      <dgm:t>
        <a:bodyPr/>
        <a:lstStyle/>
        <a:p>
          <a:r>
            <a:rPr lang="en-US" smtClean="0"/>
            <a:t>Social</a:t>
          </a:r>
          <a:endParaRPr lang="en-US" dirty="0"/>
        </a:p>
      </dgm:t>
    </dgm:pt>
    <dgm:pt modelId="{25F36CF6-35A6-4C37-8152-78FB58B6E9E9}" type="parTrans" cxnId="{B082D56C-F5CE-4542-821B-6A810CE8E15C}">
      <dgm:prSet/>
      <dgm:spPr/>
      <dgm:t>
        <a:bodyPr/>
        <a:lstStyle/>
        <a:p>
          <a:endParaRPr lang="en-US"/>
        </a:p>
      </dgm:t>
    </dgm:pt>
    <dgm:pt modelId="{3365A232-D598-4819-B025-BF2D228B1054}" type="sibTrans" cxnId="{B082D56C-F5CE-4542-821B-6A810CE8E15C}">
      <dgm:prSet/>
      <dgm:spPr/>
      <dgm:t>
        <a:bodyPr/>
        <a:lstStyle/>
        <a:p>
          <a:endParaRPr lang="en-US"/>
        </a:p>
      </dgm:t>
    </dgm:pt>
    <dgm:pt modelId="{8E14A9B8-429D-4606-B260-749C9B71CD31}">
      <dgm:prSet phldrT="[Text]"/>
      <dgm:spPr/>
      <dgm:t>
        <a:bodyPr/>
        <a:lstStyle/>
        <a:p>
          <a:r>
            <a:rPr lang="en-US" dirty="0" smtClean="0"/>
            <a:t>Economic</a:t>
          </a:r>
          <a:endParaRPr lang="en-US" dirty="0"/>
        </a:p>
      </dgm:t>
    </dgm:pt>
    <dgm:pt modelId="{E386E9BD-C61B-4A95-9D2D-BEC6EDB7F4C7}" type="parTrans" cxnId="{C438BC85-082B-45EC-99CF-2D47C12388B2}">
      <dgm:prSet/>
      <dgm:spPr/>
      <dgm:t>
        <a:bodyPr/>
        <a:lstStyle/>
        <a:p>
          <a:endParaRPr lang="en-US"/>
        </a:p>
      </dgm:t>
    </dgm:pt>
    <dgm:pt modelId="{5DFC742C-9090-43BD-B930-33EAD4E77032}" type="sibTrans" cxnId="{C438BC85-082B-45EC-99CF-2D47C12388B2}">
      <dgm:prSet/>
      <dgm:spPr/>
      <dgm:t>
        <a:bodyPr/>
        <a:lstStyle/>
        <a:p>
          <a:endParaRPr lang="en-US"/>
        </a:p>
      </dgm:t>
    </dgm:pt>
    <dgm:pt modelId="{604252C4-F0C9-4FE8-9A72-05B3F625B894}" type="pres">
      <dgm:prSet presAssocID="{9A274BA5-E125-4EF5-AD94-966CC13494AB}" presName="Name0" presStyleCnt="0">
        <dgm:presLayoutVars>
          <dgm:chMax val="1"/>
          <dgm:dir/>
          <dgm:animLvl val="ctr"/>
          <dgm:resizeHandles val="exact"/>
        </dgm:presLayoutVars>
      </dgm:prSet>
      <dgm:spPr/>
      <dgm:t>
        <a:bodyPr/>
        <a:lstStyle/>
        <a:p>
          <a:endParaRPr lang="en-US"/>
        </a:p>
      </dgm:t>
    </dgm:pt>
    <dgm:pt modelId="{280B84B7-CE43-414D-BEA5-589E001EF4A9}" type="pres">
      <dgm:prSet presAssocID="{F8E285C0-C11F-4A6D-98FF-7DA8E57964F8}" presName="centerShape" presStyleLbl="node0" presStyleIdx="0" presStyleCnt="1"/>
      <dgm:spPr/>
      <dgm:t>
        <a:bodyPr/>
        <a:lstStyle/>
        <a:p>
          <a:endParaRPr lang="en-US"/>
        </a:p>
      </dgm:t>
    </dgm:pt>
    <dgm:pt modelId="{238EA000-2495-4BCA-B022-AD00D77FEE1E}" type="pres">
      <dgm:prSet presAssocID="{FC80E683-A982-46D8-85E6-F2CD0E50F204}" presName="node" presStyleLbl="node1" presStyleIdx="0" presStyleCnt="3">
        <dgm:presLayoutVars>
          <dgm:bulletEnabled val="1"/>
        </dgm:presLayoutVars>
      </dgm:prSet>
      <dgm:spPr/>
      <dgm:t>
        <a:bodyPr/>
        <a:lstStyle/>
        <a:p>
          <a:endParaRPr lang="en-US"/>
        </a:p>
      </dgm:t>
    </dgm:pt>
    <dgm:pt modelId="{946C3AD7-C14A-433A-B27A-6050BDC92533}" type="pres">
      <dgm:prSet presAssocID="{FC80E683-A982-46D8-85E6-F2CD0E50F204}" presName="dummy" presStyleCnt="0"/>
      <dgm:spPr/>
      <dgm:t>
        <a:bodyPr/>
        <a:lstStyle/>
        <a:p>
          <a:endParaRPr lang="en-US"/>
        </a:p>
      </dgm:t>
    </dgm:pt>
    <dgm:pt modelId="{035C420D-2EDC-49F6-89E1-7C8FC41F9DF8}" type="pres">
      <dgm:prSet presAssocID="{C00825CD-3CF5-4267-9656-1D0DDFC4E32F}" presName="sibTrans" presStyleLbl="sibTrans2D1" presStyleIdx="0" presStyleCnt="3"/>
      <dgm:spPr/>
      <dgm:t>
        <a:bodyPr/>
        <a:lstStyle/>
        <a:p>
          <a:endParaRPr lang="en-US"/>
        </a:p>
      </dgm:t>
    </dgm:pt>
    <dgm:pt modelId="{8D7F3B63-7DDB-4D11-9313-17AAB7338F4A}" type="pres">
      <dgm:prSet presAssocID="{321216AA-2D14-45EB-A572-84025E123690}" presName="node" presStyleLbl="node1" presStyleIdx="1" presStyleCnt="3">
        <dgm:presLayoutVars>
          <dgm:bulletEnabled val="1"/>
        </dgm:presLayoutVars>
      </dgm:prSet>
      <dgm:spPr/>
      <dgm:t>
        <a:bodyPr/>
        <a:lstStyle/>
        <a:p>
          <a:endParaRPr lang="en-US"/>
        </a:p>
      </dgm:t>
    </dgm:pt>
    <dgm:pt modelId="{994FE7BC-B068-4887-85C8-F567C60EE7E6}" type="pres">
      <dgm:prSet presAssocID="{321216AA-2D14-45EB-A572-84025E123690}" presName="dummy" presStyleCnt="0"/>
      <dgm:spPr/>
      <dgm:t>
        <a:bodyPr/>
        <a:lstStyle/>
        <a:p>
          <a:endParaRPr lang="en-US"/>
        </a:p>
      </dgm:t>
    </dgm:pt>
    <dgm:pt modelId="{FAD23B76-623B-44E4-AEC0-84543796C411}" type="pres">
      <dgm:prSet presAssocID="{3365A232-D598-4819-B025-BF2D228B1054}" presName="sibTrans" presStyleLbl="sibTrans2D1" presStyleIdx="1" presStyleCnt="3"/>
      <dgm:spPr/>
      <dgm:t>
        <a:bodyPr/>
        <a:lstStyle/>
        <a:p>
          <a:endParaRPr lang="en-US"/>
        </a:p>
      </dgm:t>
    </dgm:pt>
    <dgm:pt modelId="{48E08149-5FF2-4869-92EC-001EF7640422}" type="pres">
      <dgm:prSet presAssocID="{8E14A9B8-429D-4606-B260-749C9B71CD31}" presName="node" presStyleLbl="node1" presStyleIdx="2" presStyleCnt="3">
        <dgm:presLayoutVars>
          <dgm:bulletEnabled val="1"/>
        </dgm:presLayoutVars>
      </dgm:prSet>
      <dgm:spPr/>
      <dgm:t>
        <a:bodyPr/>
        <a:lstStyle/>
        <a:p>
          <a:endParaRPr lang="en-US"/>
        </a:p>
      </dgm:t>
    </dgm:pt>
    <dgm:pt modelId="{5B55F86E-A31F-4EDE-8EB3-8E6501BDD946}" type="pres">
      <dgm:prSet presAssocID="{8E14A9B8-429D-4606-B260-749C9B71CD31}" presName="dummy" presStyleCnt="0"/>
      <dgm:spPr/>
      <dgm:t>
        <a:bodyPr/>
        <a:lstStyle/>
        <a:p>
          <a:endParaRPr lang="en-US"/>
        </a:p>
      </dgm:t>
    </dgm:pt>
    <dgm:pt modelId="{C7D2B1AD-1AD3-4BE9-8ED7-61981E16E055}" type="pres">
      <dgm:prSet presAssocID="{5DFC742C-9090-43BD-B930-33EAD4E77032}" presName="sibTrans" presStyleLbl="sibTrans2D1" presStyleIdx="2" presStyleCnt="3"/>
      <dgm:spPr/>
      <dgm:t>
        <a:bodyPr/>
        <a:lstStyle/>
        <a:p>
          <a:endParaRPr lang="en-US"/>
        </a:p>
      </dgm:t>
    </dgm:pt>
  </dgm:ptLst>
  <dgm:cxnLst>
    <dgm:cxn modelId="{F97E584B-64A6-4888-8F92-47067C3783F9}" srcId="{9A274BA5-E125-4EF5-AD94-966CC13494AB}" destId="{F8E285C0-C11F-4A6D-98FF-7DA8E57964F8}" srcOrd="0" destOrd="0" parTransId="{63824AEE-2E0D-4E97-B7E7-62E250EED11E}" sibTransId="{B0335FDA-2E6F-44F5-9232-28DD6FEFC25A}"/>
    <dgm:cxn modelId="{C438BC85-082B-45EC-99CF-2D47C12388B2}" srcId="{F8E285C0-C11F-4A6D-98FF-7DA8E57964F8}" destId="{8E14A9B8-429D-4606-B260-749C9B71CD31}" srcOrd="2" destOrd="0" parTransId="{E386E9BD-C61B-4A95-9D2D-BEC6EDB7F4C7}" sibTransId="{5DFC742C-9090-43BD-B930-33EAD4E77032}"/>
    <dgm:cxn modelId="{DD62D88B-49E4-4931-979C-BE5D96F8A7A4}" type="presOf" srcId="{C00825CD-3CF5-4267-9656-1D0DDFC4E32F}" destId="{035C420D-2EDC-49F6-89E1-7C8FC41F9DF8}" srcOrd="0" destOrd="0" presId="urn:microsoft.com/office/officeart/2005/8/layout/radial6"/>
    <dgm:cxn modelId="{D1527149-76D9-4298-8135-75C3BAB7A810}" srcId="{F8E285C0-C11F-4A6D-98FF-7DA8E57964F8}" destId="{FC80E683-A982-46D8-85E6-F2CD0E50F204}" srcOrd="0" destOrd="0" parTransId="{3D40FF5B-4418-407C-A50D-AF3E73E790D7}" sibTransId="{C00825CD-3CF5-4267-9656-1D0DDFC4E32F}"/>
    <dgm:cxn modelId="{F3FAF0C1-E8CE-4292-8837-0885BF9A0299}" type="presOf" srcId="{8E14A9B8-429D-4606-B260-749C9B71CD31}" destId="{48E08149-5FF2-4869-92EC-001EF7640422}" srcOrd="0" destOrd="0" presId="urn:microsoft.com/office/officeart/2005/8/layout/radial6"/>
    <dgm:cxn modelId="{0A99CC6C-DBB2-40F7-B417-2F4D3E1BABAB}" type="presOf" srcId="{FC80E683-A982-46D8-85E6-F2CD0E50F204}" destId="{238EA000-2495-4BCA-B022-AD00D77FEE1E}" srcOrd="0" destOrd="0" presId="urn:microsoft.com/office/officeart/2005/8/layout/radial6"/>
    <dgm:cxn modelId="{881BA47B-CA6F-4BCB-988D-5073F4E98FD5}" type="presOf" srcId="{3365A232-D598-4819-B025-BF2D228B1054}" destId="{FAD23B76-623B-44E4-AEC0-84543796C411}" srcOrd="0" destOrd="0" presId="urn:microsoft.com/office/officeart/2005/8/layout/radial6"/>
    <dgm:cxn modelId="{9784BC5A-11AA-47C8-9D7D-16993A25CC96}" type="presOf" srcId="{F8E285C0-C11F-4A6D-98FF-7DA8E57964F8}" destId="{280B84B7-CE43-414D-BEA5-589E001EF4A9}" srcOrd="0" destOrd="0" presId="urn:microsoft.com/office/officeart/2005/8/layout/radial6"/>
    <dgm:cxn modelId="{36587550-5845-4D69-91A1-0107A83335A4}" type="presOf" srcId="{5DFC742C-9090-43BD-B930-33EAD4E77032}" destId="{C7D2B1AD-1AD3-4BE9-8ED7-61981E16E055}" srcOrd="0" destOrd="0" presId="urn:microsoft.com/office/officeart/2005/8/layout/radial6"/>
    <dgm:cxn modelId="{6BD187BD-1D78-4EDC-ABF7-E8328C470DB0}" type="presOf" srcId="{321216AA-2D14-45EB-A572-84025E123690}" destId="{8D7F3B63-7DDB-4D11-9313-17AAB7338F4A}" srcOrd="0" destOrd="0" presId="urn:microsoft.com/office/officeart/2005/8/layout/radial6"/>
    <dgm:cxn modelId="{F62DB019-900B-45AD-B0E5-1A2BC798F5F6}" type="presOf" srcId="{9A274BA5-E125-4EF5-AD94-966CC13494AB}" destId="{604252C4-F0C9-4FE8-9A72-05B3F625B894}" srcOrd="0" destOrd="0" presId="urn:microsoft.com/office/officeart/2005/8/layout/radial6"/>
    <dgm:cxn modelId="{B082D56C-F5CE-4542-821B-6A810CE8E15C}" srcId="{F8E285C0-C11F-4A6D-98FF-7DA8E57964F8}" destId="{321216AA-2D14-45EB-A572-84025E123690}" srcOrd="1" destOrd="0" parTransId="{25F36CF6-35A6-4C37-8152-78FB58B6E9E9}" sibTransId="{3365A232-D598-4819-B025-BF2D228B1054}"/>
    <dgm:cxn modelId="{B097F13A-836B-465C-8690-61C462800BA9}" type="presParOf" srcId="{604252C4-F0C9-4FE8-9A72-05B3F625B894}" destId="{280B84B7-CE43-414D-BEA5-589E001EF4A9}" srcOrd="0" destOrd="0" presId="urn:microsoft.com/office/officeart/2005/8/layout/radial6"/>
    <dgm:cxn modelId="{91A64B13-27DE-4A17-BCBA-751ABDF6FFD3}" type="presParOf" srcId="{604252C4-F0C9-4FE8-9A72-05B3F625B894}" destId="{238EA000-2495-4BCA-B022-AD00D77FEE1E}" srcOrd="1" destOrd="0" presId="urn:microsoft.com/office/officeart/2005/8/layout/radial6"/>
    <dgm:cxn modelId="{3079B59C-BAAE-4FB7-AE83-CC8425853973}" type="presParOf" srcId="{604252C4-F0C9-4FE8-9A72-05B3F625B894}" destId="{946C3AD7-C14A-433A-B27A-6050BDC92533}" srcOrd="2" destOrd="0" presId="urn:microsoft.com/office/officeart/2005/8/layout/radial6"/>
    <dgm:cxn modelId="{7EAC52B9-6E38-4D2A-92E9-ADF5FDEC2B40}" type="presParOf" srcId="{604252C4-F0C9-4FE8-9A72-05B3F625B894}" destId="{035C420D-2EDC-49F6-89E1-7C8FC41F9DF8}" srcOrd="3" destOrd="0" presId="urn:microsoft.com/office/officeart/2005/8/layout/radial6"/>
    <dgm:cxn modelId="{6EE10667-C40C-476D-A1E4-AB75753CD1A6}" type="presParOf" srcId="{604252C4-F0C9-4FE8-9A72-05B3F625B894}" destId="{8D7F3B63-7DDB-4D11-9313-17AAB7338F4A}" srcOrd="4" destOrd="0" presId="urn:microsoft.com/office/officeart/2005/8/layout/radial6"/>
    <dgm:cxn modelId="{D712E321-96D1-40AB-BF9F-69C7409D01D0}" type="presParOf" srcId="{604252C4-F0C9-4FE8-9A72-05B3F625B894}" destId="{994FE7BC-B068-4887-85C8-F567C60EE7E6}" srcOrd="5" destOrd="0" presId="urn:microsoft.com/office/officeart/2005/8/layout/radial6"/>
    <dgm:cxn modelId="{C63D87A4-86B4-4C44-888A-DCD567E01BB5}" type="presParOf" srcId="{604252C4-F0C9-4FE8-9A72-05B3F625B894}" destId="{FAD23B76-623B-44E4-AEC0-84543796C411}" srcOrd="6" destOrd="0" presId="urn:microsoft.com/office/officeart/2005/8/layout/radial6"/>
    <dgm:cxn modelId="{F95C79F0-E6DD-4DCE-8A6E-11E31D4B9947}" type="presParOf" srcId="{604252C4-F0C9-4FE8-9A72-05B3F625B894}" destId="{48E08149-5FF2-4869-92EC-001EF7640422}" srcOrd="7" destOrd="0" presId="urn:microsoft.com/office/officeart/2005/8/layout/radial6"/>
    <dgm:cxn modelId="{C980902D-B87C-4A61-AC86-C1489052F983}" type="presParOf" srcId="{604252C4-F0C9-4FE8-9A72-05B3F625B894}" destId="{5B55F86E-A31F-4EDE-8EB3-8E6501BDD946}" srcOrd="8" destOrd="0" presId="urn:microsoft.com/office/officeart/2005/8/layout/radial6"/>
    <dgm:cxn modelId="{4C5DFA13-8077-49DD-8705-D6268C109008}" type="presParOf" srcId="{604252C4-F0C9-4FE8-9A72-05B3F625B894}" destId="{C7D2B1AD-1AD3-4BE9-8ED7-61981E16E05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AB3AFD-9B95-4869-A63B-7BACF3E756F8}" type="doc">
      <dgm:prSet loTypeId="urn:microsoft.com/office/officeart/2005/8/layout/venn1" loCatId="relationship" qsTypeId="urn:microsoft.com/office/officeart/2005/8/quickstyle/simple4" qsCatId="simple" csTypeId="urn:microsoft.com/office/officeart/2005/8/colors/accent1_5" csCatId="accent1" phldr="1"/>
      <dgm:spPr/>
    </dgm:pt>
    <dgm:pt modelId="{DA83403B-F8DF-4911-B577-A140FA2A1C51}" type="pres">
      <dgm:prSet presAssocID="{57AB3AFD-9B95-4869-A63B-7BACF3E756F8}" presName="compositeShape" presStyleCnt="0">
        <dgm:presLayoutVars>
          <dgm:chMax val="7"/>
          <dgm:dir/>
          <dgm:resizeHandles val="exact"/>
        </dgm:presLayoutVars>
      </dgm:prSet>
      <dgm:spPr/>
    </dgm:pt>
  </dgm:ptLst>
  <dgm:cxnLst>
    <dgm:cxn modelId="{F3AF9E90-758E-41AF-8E7B-B6F75C6C1450}" type="presOf" srcId="{57AB3AFD-9B95-4869-A63B-7BACF3E756F8}" destId="{DA83403B-F8DF-4911-B577-A140FA2A1C51}"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3905A5-856D-4748-A0B7-25D83D344A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31258DE-F980-453C-8F0A-7CECB2040978}">
      <dgm:prSet phldrT="[Text]" custT="1"/>
      <dgm:spPr/>
      <dgm:t>
        <a:bodyPr/>
        <a:lstStyle/>
        <a:p>
          <a:r>
            <a:rPr lang="en-US" sz="2400" b="1" dirty="0" smtClean="0"/>
            <a:t>Member Services</a:t>
          </a:r>
          <a:endParaRPr lang="en-US" sz="2400" b="1" dirty="0"/>
        </a:p>
      </dgm:t>
    </dgm:pt>
    <dgm:pt modelId="{0399253F-FDD0-4D99-9AEA-906FA4262D84}" type="parTrans" cxnId="{CC0D47E5-A88D-4450-BA61-159262AE2A25}">
      <dgm:prSet/>
      <dgm:spPr/>
      <dgm:t>
        <a:bodyPr/>
        <a:lstStyle/>
        <a:p>
          <a:endParaRPr lang="en-US" sz="2000"/>
        </a:p>
      </dgm:t>
    </dgm:pt>
    <dgm:pt modelId="{D6CADAFB-1B32-442C-B767-854E6EF1BED1}" type="sibTrans" cxnId="{CC0D47E5-A88D-4450-BA61-159262AE2A25}">
      <dgm:prSet/>
      <dgm:spPr/>
      <dgm:t>
        <a:bodyPr/>
        <a:lstStyle/>
        <a:p>
          <a:endParaRPr lang="en-US" sz="2000"/>
        </a:p>
      </dgm:t>
    </dgm:pt>
    <dgm:pt modelId="{437FC4DE-7046-486A-BFB9-C91DD3D9D61D}">
      <dgm:prSet phldrT="[Text]" custT="1"/>
      <dgm:spPr/>
      <dgm:t>
        <a:bodyPr/>
        <a:lstStyle/>
        <a:p>
          <a:r>
            <a:rPr lang="en-US" sz="2400" b="1" dirty="0" smtClean="0"/>
            <a:t>Community Development</a:t>
          </a:r>
          <a:endParaRPr lang="en-US" sz="2400" b="1" dirty="0"/>
        </a:p>
      </dgm:t>
    </dgm:pt>
    <dgm:pt modelId="{5C47F516-4800-423B-BFD7-8BE7844F46C4}" type="parTrans" cxnId="{E2CA5FD6-33EE-4534-9181-59A12387F5BD}">
      <dgm:prSet/>
      <dgm:spPr/>
      <dgm:t>
        <a:bodyPr/>
        <a:lstStyle/>
        <a:p>
          <a:endParaRPr lang="en-US" sz="2000"/>
        </a:p>
      </dgm:t>
    </dgm:pt>
    <dgm:pt modelId="{0162865B-24A6-4864-932A-87617837A5E0}" type="sibTrans" cxnId="{E2CA5FD6-33EE-4534-9181-59A12387F5BD}">
      <dgm:prSet/>
      <dgm:spPr/>
      <dgm:t>
        <a:bodyPr/>
        <a:lstStyle/>
        <a:p>
          <a:endParaRPr lang="en-US" sz="2000"/>
        </a:p>
      </dgm:t>
    </dgm:pt>
    <dgm:pt modelId="{E9FBADF4-50B5-42B5-B47E-0A767E9CEA5D}">
      <dgm:prSet phldrT="[Text]" custT="1"/>
      <dgm:spPr/>
      <dgm:t>
        <a:bodyPr/>
        <a:lstStyle/>
        <a:p>
          <a:r>
            <a:rPr lang="en-US" sz="2400" b="1" dirty="0" smtClean="0"/>
            <a:t>Advocacy</a:t>
          </a:r>
          <a:endParaRPr lang="en-US" sz="2400" b="1" dirty="0"/>
        </a:p>
      </dgm:t>
    </dgm:pt>
    <dgm:pt modelId="{1A6C3124-A1BF-45CF-A0A5-EC66F79AB54F}" type="parTrans" cxnId="{B25AE51A-76EE-473F-B4A5-B5AA03DA5FC2}">
      <dgm:prSet/>
      <dgm:spPr/>
      <dgm:t>
        <a:bodyPr/>
        <a:lstStyle/>
        <a:p>
          <a:endParaRPr lang="en-US" sz="2000"/>
        </a:p>
      </dgm:t>
    </dgm:pt>
    <dgm:pt modelId="{9C52F0E1-1205-4EA6-A16E-6CA7BEE454B0}" type="sibTrans" cxnId="{B25AE51A-76EE-473F-B4A5-B5AA03DA5FC2}">
      <dgm:prSet/>
      <dgm:spPr/>
      <dgm:t>
        <a:bodyPr/>
        <a:lstStyle/>
        <a:p>
          <a:endParaRPr lang="en-US" sz="2000"/>
        </a:p>
      </dgm:t>
    </dgm:pt>
    <dgm:pt modelId="{4DAF199C-948B-463D-86D6-AEC7117ED0C4}">
      <dgm:prSet phldrT="[Text]" custT="1"/>
      <dgm:spPr/>
      <dgm:t>
        <a:bodyPr/>
        <a:lstStyle/>
        <a:p>
          <a:r>
            <a:rPr lang="en-US" sz="1800" dirty="0" smtClean="0"/>
            <a:t>Business sectors</a:t>
          </a:r>
          <a:endParaRPr lang="en-US" sz="1800" dirty="0"/>
        </a:p>
      </dgm:t>
    </dgm:pt>
    <dgm:pt modelId="{08D8C676-302F-4A64-9573-9D8F0CB9C423}" type="parTrans" cxnId="{B2C6D3FB-2AA7-4FAE-8FB6-0AF25E7C55BC}">
      <dgm:prSet/>
      <dgm:spPr/>
      <dgm:t>
        <a:bodyPr/>
        <a:lstStyle/>
        <a:p>
          <a:endParaRPr lang="en-US" sz="2000"/>
        </a:p>
      </dgm:t>
    </dgm:pt>
    <dgm:pt modelId="{235DD632-03C6-4555-BC49-95E382FADE87}" type="sibTrans" cxnId="{B2C6D3FB-2AA7-4FAE-8FB6-0AF25E7C55BC}">
      <dgm:prSet/>
      <dgm:spPr/>
      <dgm:t>
        <a:bodyPr/>
        <a:lstStyle/>
        <a:p>
          <a:endParaRPr lang="en-US" sz="2000"/>
        </a:p>
      </dgm:t>
    </dgm:pt>
    <dgm:pt modelId="{B29533C9-41D5-4630-81FB-FC2EF1743AC8}">
      <dgm:prSet phldrT="[Text]" custT="1"/>
      <dgm:spPr/>
      <dgm:t>
        <a:bodyPr/>
        <a:lstStyle/>
        <a:p>
          <a:r>
            <a:rPr lang="en-US" sz="1800" dirty="0" smtClean="0"/>
            <a:t>Microfinance Project</a:t>
          </a:r>
          <a:endParaRPr lang="en-US" sz="1800" dirty="0"/>
        </a:p>
      </dgm:t>
    </dgm:pt>
    <dgm:pt modelId="{8DC46496-6E4F-4036-8A50-A2BAC07CE96E}" type="parTrans" cxnId="{7EEA1B81-8C06-4780-834B-1E18724926D0}">
      <dgm:prSet/>
      <dgm:spPr/>
      <dgm:t>
        <a:bodyPr/>
        <a:lstStyle/>
        <a:p>
          <a:endParaRPr lang="en-US" sz="2000"/>
        </a:p>
      </dgm:t>
    </dgm:pt>
    <dgm:pt modelId="{957AC8F2-3BBD-4E8B-98BA-C3C3A3097B5D}" type="sibTrans" cxnId="{7EEA1B81-8C06-4780-834B-1E18724926D0}">
      <dgm:prSet/>
      <dgm:spPr/>
      <dgm:t>
        <a:bodyPr/>
        <a:lstStyle/>
        <a:p>
          <a:endParaRPr lang="en-US" sz="2000"/>
        </a:p>
      </dgm:t>
    </dgm:pt>
    <dgm:pt modelId="{A7F0218F-8AEB-48C0-8059-D0AD5B533588}">
      <dgm:prSet phldrT="[Text]" custT="1"/>
      <dgm:spPr/>
      <dgm:t>
        <a:bodyPr/>
        <a:lstStyle/>
        <a:p>
          <a:r>
            <a:rPr lang="en-US" sz="1800" dirty="0" smtClean="0"/>
            <a:t>Evidence Based Advocacy (</a:t>
          </a:r>
          <a:r>
            <a:rPr lang="en-US" sz="1800" dirty="0" err="1" smtClean="0"/>
            <a:t>Islah</a:t>
          </a:r>
          <a:r>
            <a:rPr lang="en-US" sz="1800" dirty="0" smtClean="0"/>
            <a:t>, MRI)</a:t>
          </a:r>
          <a:endParaRPr lang="en-US" sz="1800" dirty="0"/>
        </a:p>
      </dgm:t>
    </dgm:pt>
    <dgm:pt modelId="{C1B20F19-8B48-4097-B1F8-BC2A842C1809}" type="parTrans" cxnId="{3FE5EA33-E6D2-4E9C-BB20-5CA20674B64E}">
      <dgm:prSet/>
      <dgm:spPr/>
      <dgm:t>
        <a:bodyPr/>
        <a:lstStyle/>
        <a:p>
          <a:endParaRPr lang="en-US" sz="2000"/>
        </a:p>
      </dgm:t>
    </dgm:pt>
    <dgm:pt modelId="{79614B0B-BE34-4E84-9B2A-9B1FE3521A0C}" type="sibTrans" cxnId="{3FE5EA33-E6D2-4E9C-BB20-5CA20674B64E}">
      <dgm:prSet/>
      <dgm:spPr/>
      <dgm:t>
        <a:bodyPr/>
        <a:lstStyle/>
        <a:p>
          <a:endParaRPr lang="en-US" sz="2000"/>
        </a:p>
      </dgm:t>
    </dgm:pt>
    <dgm:pt modelId="{581B7920-1727-452C-91AA-F89A29164644}">
      <dgm:prSet phldrT="[Text]" custT="1"/>
      <dgm:spPr/>
      <dgm:t>
        <a:bodyPr/>
        <a:lstStyle/>
        <a:p>
          <a:r>
            <a:rPr lang="en-US" sz="1800" dirty="0" smtClean="0"/>
            <a:t>National Dialogue</a:t>
          </a:r>
          <a:endParaRPr lang="en-US" sz="1800" dirty="0"/>
        </a:p>
      </dgm:t>
    </dgm:pt>
    <dgm:pt modelId="{8F64FF92-7771-4B46-8549-03B033F3D645}" type="parTrans" cxnId="{AD72BA99-E08C-46AE-AAA1-9E726C8CE490}">
      <dgm:prSet/>
      <dgm:spPr/>
      <dgm:t>
        <a:bodyPr/>
        <a:lstStyle/>
        <a:p>
          <a:endParaRPr lang="en-US" sz="2000"/>
        </a:p>
      </dgm:t>
    </dgm:pt>
    <dgm:pt modelId="{3436511A-09C6-4C65-A14D-A9A09E883601}" type="sibTrans" cxnId="{AD72BA99-E08C-46AE-AAA1-9E726C8CE490}">
      <dgm:prSet/>
      <dgm:spPr/>
      <dgm:t>
        <a:bodyPr/>
        <a:lstStyle/>
        <a:p>
          <a:endParaRPr lang="en-US" sz="2000"/>
        </a:p>
      </dgm:t>
    </dgm:pt>
    <dgm:pt modelId="{8CD73FBF-4E2E-45F1-8A40-100EB5EBFA1F}">
      <dgm:prSet phldrT="[Text]" custT="1"/>
      <dgm:spPr/>
      <dgm:t>
        <a:bodyPr/>
        <a:lstStyle/>
        <a:p>
          <a:r>
            <a:rPr lang="en-US" sz="1800" dirty="0" smtClean="0"/>
            <a:t>Subnational Dialogue </a:t>
          </a:r>
          <a:endParaRPr lang="en-US" sz="1800" dirty="0"/>
        </a:p>
      </dgm:t>
    </dgm:pt>
    <dgm:pt modelId="{394EB076-8EBD-4602-B2AC-AA872227EE93}" type="parTrans" cxnId="{EBD247BA-CE63-4BC0-829C-209F9EF2A03D}">
      <dgm:prSet/>
      <dgm:spPr/>
      <dgm:t>
        <a:bodyPr/>
        <a:lstStyle/>
        <a:p>
          <a:endParaRPr lang="en-US" sz="2000"/>
        </a:p>
      </dgm:t>
    </dgm:pt>
    <dgm:pt modelId="{829575BA-765C-4D47-BAA5-7AE42E902FFF}" type="sibTrans" cxnId="{EBD247BA-CE63-4BC0-829C-209F9EF2A03D}">
      <dgm:prSet/>
      <dgm:spPr/>
      <dgm:t>
        <a:bodyPr/>
        <a:lstStyle/>
        <a:p>
          <a:endParaRPr lang="en-US" sz="2000"/>
        </a:p>
      </dgm:t>
    </dgm:pt>
    <dgm:pt modelId="{EEEFDBD1-1255-4FB0-9E44-74B1710E44AE}">
      <dgm:prSet phldrT="[Text]" custT="1"/>
      <dgm:spPr/>
      <dgm:t>
        <a:bodyPr/>
        <a:lstStyle/>
        <a:p>
          <a:r>
            <a:rPr lang="en-US" sz="1800" dirty="0" smtClean="0"/>
            <a:t>Community Service Activities</a:t>
          </a:r>
          <a:endParaRPr lang="en-US" sz="1800" dirty="0"/>
        </a:p>
      </dgm:t>
    </dgm:pt>
    <dgm:pt modelId="{BF2EC243-4F86-4583-AAAF-3AF070DF270D}" type="parTrans" cxnId="{260E2E1F-FD07-4071-AADB-C815A4C4C591}">
      <dgm:prSet/>
      <dgm:spPr/>
      <dgm:t>
        <a:bodyPr/>
        <a:lstStyle/>
        <a:p>
          <a:endParaRPr lang="en-US" sz="2000"/>
        </a:p>
      </dgm:t>
    </dgm:pt>
    <dgm:pt modelId="{781AE3B6-0668-4666-B7FB-684860B7ADFD}" type="sibTrans" cxnId="{260E2E1F-FD07-4071-AADB-C815A4C4C591}">
      <dgm:prSet/>
      <dgm:spPr/>
      <dgm:t>
        <a:bodyPr/>
        <a:lstStyle/>
        <a:p>
          <a:endParaRPr lang="en-US" sz="2000"/>
        </a:p>
      </dgm:t>
    </dgm:pt>
    <dgm:pt modelId="{AEEB52F5-4A20-4848-8C6D-3B5527D5E73D}">
      <dgm:prSet phldrT="[Text]" custT="1"/>
      <dgm:spPr/>
      <dgm:t>
        <a:bodyPr/>
        <a:lstStyle/>
        <a:p>
          <a:r>
            <a:rPr lang="en-US" sz="1800" dirty="0" smtClean="0"/>
            <a:t>Philanthropic Activities</a:t>
          </a:r>
          <a:endParaRPr lang="en-US" sz="1800" dirty="0"/>
        </a:p>
      </dgm:t>
    </dgm:pt>
    <dgm:pt modelId="{19E0A915-8B4D-4A68-BFEC-71385FB21878}" type="parTrans" cxnId="{2EBD4A61-5767-4EEB-B442-4A0D3C00F59E}">
      <dgm:prSet/>
      <dgm:spPr/>
      <dgm:t>
        <a:bodyPr/>
        <a:lstStyle/>
        <a:p>
          <a:endParaRPr lang="en-US" sz="2000"/>
        </a:p>
      </dgm:t>
    </dgm:pt>
    <dgm:pt modelId="{F8FF26F2-F6C8-4A91-921F-038DAACAAFF2}" type="sibTrans" cxnId="{2EBD4A61-5767-4EEB-B442-4A0D3C00F59E}">
      <dgm:prSet/>
      <dgm:spPr/>
      <dgm:t>
        <a:bodyPr/>
        <a:lstStyle/>
        <a:p>
          <a:endParaRPr lang="en-US" sz="2000"/>
        </a:p>
      </dgm:t>
    </dgm:pt>
    <dgm:pt modelId="{DDC8C946-FCAD-4628-85F2-1E7B1FC753A1}">
      <dgm:prSet phldrT="[Text]" custT="1"/>
      <dgm:spPr/>
      <dgm:t>
        <a:bodyPr/>
        <a:lstStyle/>
        <a:p>
          <a:r>
            <a:rPr lang="en-US" sz="1800" dirty="0" smtClean="0"/>
            <a:t>Cross </a:t>
          </a:r>
          <a:r>
            <a:rPr lang="en-US" sz="1800" dirty="0" err="1" smtClean="0"/>
            <a:t>Sectoral</a:t>
          </a:r>
          <a:r>
            <a:rPr lang="en-US" sz="1800" dirty="0" smtClean="0"/>
            <a:t> Services</a:t>
          </a:r>
          <a:endParaRPr lang="en-US" sz="1800" dirty="0"/>
        </a:p>
      </dgm:t>
    </dgm:pt>
    <dgm:pt modelId="{8767040D-54E5-45CC-9BFE-9E1C247D9345}" type="parTrans" cxnId="{9ADD36C5-5D5B-46EB-A577-B294AC70E5FD}">
      <dgm:prSet/>
      <dgm:spPr/>
      <dgm:t>
        <a:bodyPr/>
        <a:lstStyle/>
        <a:p>
          <a:endParaRPr lang="en-US" sz="2000"/>
        </a:p>
      </dgm:t>
    </dgm:pt>
    <dgm:pt modelId="{93CBE045-591A-4E5D-98FC-00BF4C2E84AF}" type="sibTrans" cxnId="{9ADD36C5-5D5B-46EB-A577-B294AC70E5FD}">
      <dgm:prSet/>
      <dgm:spPr/>
      <dgm:t>
        <a:bodyPr/>
        <a:lstStyle/>
        <a:p>
          <a:endParaRPr lang="en-US" sz="2000"/>
        </a:p>
      </dgm:t>
    </dgm:pt>
    <dgm:pt modelId="{20C682C6-7011-4FFB-B168-65EDA318EF6E}">
      <dgm:prSet phldrT="[Text]" custT="1"/>
      <dgm:spPr/>
      <dgm:t>
        <a:bodyPr/>
        <a:lstStyle/>
        <a:p>
          <a:r>
            <a:rPr lang="en-US" sz="1800" dirty="0" smtClean="0"/>
            <a:t>Development Programs</a:t>
          </a:r>
          <a:endParaRPr lang="en-US" sz="1800" dirty="0"/>
        </a:p>
      </dgm:t>
    </dgm:pt>
    <dgm:pt modelId="{E47B3D9C-898A-4637-855B-7E88E34A369C}" type="parTrans" cxnId="{62C4BE25-49DA-454A-8C5A-1036D8C793E7}">
      <dgm:prSet/>
      <dgm:spPr/>
      <dgm:t>
        <a:bodyPr/>
        <a:lstStyle/>
        <a:p>
          <a:endParaRPr lang="en-US" sz="2000"/>
        </a:p>
      </dgm:t>
    </dgm:pt>
    <dgm:pt modelId="{2D22BD7F-21E1-4135-9EAF-BAE50F536F54}" type="sibTrans" cxnId="{62C4BE25-49DA-454A-8C5A-1036D8C793E7}">
      <dgm:prSet/>
      <dgm:spPr/>
      <dgm:t>
        <a:bodyPr/>
        <a:lstStyle/>
        <a:p>
          <a:endParaRPr lang="en-US" sz="2000"/>
        </a:p>
      </dgm:t>
    </dgm:pt>
    <dgm:pt modelId="{D07D01B6-93B9-451B-8C5F-9C1F827BF0F5}">
      <dgm:prSet phldrT="[Text]" custT="1"/>
      <dgm:spPr/>
      <dgm:t>
        <a:bodyPr/>
        <a:lstStyle/>
        <a:p>
          <a:r>
            <a:rPr lang="en-US" sz="1800" dirty="0" smtClean="0"/>
            <a:t>18 Committees</a:t>
          </a:r>
          <a:endParaRPr lang="en-US" sz="1800" dirty="0"/>
        </a:p>
      </dgm:t>
    </dgm:pt>
    <dgm:pt modelId="{5F068718-21D3-4A61-B166-ED0410C74F07}" type="parTrans" cxnId="{695D785C-9870-4FE7-8638-C4FC791D18A7}">
      <dgm:prSet/>
      <dgm:spPr/>
      <dgm:t>
        <a:bodyPr/>
        <a:lstStyle/>
        <a:p>
          <a:endParaRPr lang="en-US"/>
        </a:p>
      </dgm:t>
    </dgm:pt>
    <dgm:pt modelId="{9143C340-48C9-40CC-AE7F-084A13005CB4}" type="sibTrans" cxnId="{695D785C-9870-4FE7-8638-C4FC791D18A7}">
      <dgm:prSet/>
      <dgm:spPr/>
      <dgm:t>
        <a:bodyPr/>
        <a:lstStyle/>
        <a:p>
          <a:endParaRPr lang="en-US"/>
        </a:p>
      </dgm:t>
    </dgm:pt>
    <dgm:pt modelId="{3AB892D9-B162-4C67-AD6C-369226311FA5}" type="pres">
      <dgm:prSet presAssocID="{053905A5-856D-4748-A0B7-25D83D344A85}" presName="linear" presStyleCnt="0">
        <dgm:presLayoutVars>
          <dgm:dir/>
          <dgm:animLvl val="lvl"/>
          <dgm:resizeHandles val="exact"/>
        </dgm:presLayoutVars>
      </dgm:prSet>
      <dgm:spPr/>
      <dgm:t>
        <a:bodyPr/>
        <a:lstStyle/>
        <a:p>
          <a:endParaRPr lang="en-US"/>
        </a:p>
      </dgm:t>
    </dgm:pt>
    <dgm:pt modelId="{91845923-20E9-4416-AD95-C6CA69E698D9}" type="pres">
      <dgm:prSet presAssocID="{F31258DE-F980-453C-8F0A-7CECB2040978}" presName="parentLin" presStyleCnt="0"/>
      <dgm:spPr/>
    </dgm:pt>
    <dgm:pt modelId="{E9A67EF0-A2D3-4EED-AD03-9D49F2521CE6}" type="pres">
      <dgm:prSet presAssocID="{F31258DE-F980-453C-8F0A-7CECB2040978}" presName="parentLeftMargin" presStyleLbl="node1" presStyleIdx="0" presStyleCnt="3"/>
      <dgm:spPr/>
      <dgm:t>
        <a:bodyPr/>
        <a:lstStyle/>
        <a:p>
          <a:endParaRPr lang="en-US"/>
        </a:p>
      </dgm:t>
    </dgm:pt>
    <dgm:pt modelId="{654CD9B0-66AA-412A-96D8-CA1F144D240C}" type="pres">
      <dgm:prSet presAssocID="{F31258DE-F980-453C-8F0A-7CECB2040978}" presName="parentText" presStyleLbl="node1" presStyleIdx="0" presStyleCnt="3">
        <dgm:presLayoutVars>
          <dgm:chMax val="0"/>
          <dgm:bulletEnabled val="1"/>
        </dgm:presLayoutVars>
      </dgm:prSet>
      <dgm:spPr/>
      <dgm:t>
        <a:bodyPr/>
        <a:lstStyle/>
        <a:p>
          <a:endParaRPr lang="en-US"/>
        </a:p>
      </dgm:t>
    </dgm:pt>
    <dgm:pt modelId="{67B193BF-8FAB-46FC-9EA2-1856F3E1E435}" type="pres">
      <dgm:prSet presAssocID="{F31258DE-F980-453C-8F0A-7CECB2040978}" presName="negativeSpace" presStyleCnt="0"/>
      <dgm:spPr/>
    </dgm:pt>
    <dgm:pt modelId="{9C2BA99B-8554-4231-BE5D-AC6071EA352C}" type="pres">
      <dgm:prSet presAssocID="{F31258DE-F980-453C-8F0A-7CECB2040978}" presName="childText" presStyleLbl="conFgAcc1" presStyleIdx="0" presStyleCnt="3">
        <dgm:presLayoutVars>
          <dgm:bulletEnabled val="1"/>
        </dgm:presLayoutVars>
      </dgm:prSet>
      <dgm:spPr/>
      <dgm:t>
        <a:bodyPr/>
        <a:lstStyle/>
        <a:p>
          <a:endParaRPr lang="en-US"/>
        </a:p>
      </dgm:t>
    </dgm:pt>
    <dgm:pt modelId="{B5677335-FA56-4B81-8BE7-8F831008160E}" type="pres">
      <dgm:prSet presAssocID="{D6CADAFB-1B32-442C-B767-854E6EF1BED1}" presName="spaceBetweenRectangles" presStyleCnt="0"/>
      <dgm:spPr/>
    </dgm:pt>
    <dgm:pt modelId="{68E57B2A-87E8-4826-9BB3-2B313CA0BE65}" type="pres">
      <dgm:prSet presAssocID="{437FC4DE-7046-486A-BFB9-C91DD3D9D61D}" presName="parentLin" presStyleCnt="0"/>
      <dgm:spPr/>
    </dgm:pt>
    <dgm:pt modelId="{83440947-0697-4089-B297-1A69B0309C92}" type="pres">
      <dgm:prSet presAssocID="{437FC4DE-7046-486A-BFB9-C91DD3D9D61D}" presName="parentLeftMargin" presStyleLbl="node1" presStyleIdx="0" presStyleCnt="3"/>
      <dgm:spPr/>
      <dgm:t>
        <a:bodyPr/>
        <a:lstStyle/>
        <a:p>
          <a:endParaRPr lang="en-US"/>
        </a:p>
      </dgm:t>
    </dgm:pt>
    <dgm:pt modelId="{A8911CED-9DE3-43A5-BE19-6E9610F56BC8}" type="pres">
      <dgm:prSet presAssocID="{437FC4DE-7046-486A-BFB9-C91DD3D9D61D}" presName="parentText" presStyleLbl="node1" presStyleIdx="1" presStyleCnt="3">
        <dgm:presLayoutVars>
          <dgm:chMax val="0"/>
          <dgm:bulletEnabled val="1"/>
        </dgm:presLayoutVars>
      </dgm:prSet>
      <dgm:spPr/>
      <dgm:t>
        <a:bodyPr/>
        <a:lstStyle/>
        <a:p>
          <a:endParaRPr lang="en-US"/>
        </a:p>
      </dgm:t>
    </dgm:pt>
    <dgm:pt modelId="{4125090A-65B3-4FD2-919D-D594AEC34B2A}" type="pres">
      <dgm:prSet presAssocID="{437FC4DE-7046-486A-BFB9-C91DD3D9D61D}" presName="negativeSpace" presStyleCnt="0"/>
      <dgm:spPr/>
    </dgm:pt>
    <dgm:pt modelId="{AD2FD9C7-A883-419D-898E-009C5DC4C299}" type="pres">
      <dgm:prSet presAssocID="{437FC4DE-7046-486A-BFB9-C91DD3D9D61D}" presName="childText" presStyleLbl="conFgAcc1" presStyleIdx="1" presStyleCnt="3">
        <dgm:presLayoutVars>
          <dgm:bulletEnabled val="1"/>
        </dgm:presLayoutVars>
      </dgm:prSet>
      <dgm:spPr/>
      <dgm:t>
        <a:bodyPr/>
        <a:lstStyle/>
        <a:p>
          <a:endParaRPr lang="en-US"/>
        </a:p>
      </dgm:t>
    </dgm:pt>
    <dgm:pt modelId="{8F8EA503-3A10-45AE-94B5-6D4B5E441648}" type="pres">
      <dgm:prSet presAssocID="{0162865B-24A6-4864-932A-87617837A5E0}" presName="spaceBetweenRectangles" presStyleCnt="0"/>
      <dgm:spPr/>
    </dgm:pt>
    <dgm:pt modelId="{3703B814-5EF5-4D20-9B51-B4CB82FD60A2}" type="pres">
      <dgm:prSet presAssocID="{E9FBADF4-50B5-42B5-B47E-0A767E9CEA5D}" presName="parentLin" presStyleCnt="0"/>
      <dgm:spPr/>
    </dgm:pt>
    <dgm:pt modelId="{B14150DD-F300-4CD2-B119-A6E3A12E6A8B}" type="pres">
      <dgm:prSet presAssocID="{E9FBADF4-50B5-42B5-B47E-0A767E9CEA5D}" presName="parentLeftMargin" presStyleLbl="node1" presStyleIdx="1" presStyleCnt="3"/>
      <dgm:spPr/>
      <dgm:t>
        <a:bodyPr/>
        <a:lstStyle/>
        <a:p>
          <a:endParaRPr lang="en-US"/>
        </a:p>
      </dgm:t>
    </dgm:pt>
    <dgm:pt modelId="{F985F4CE-AC79-4A20-ABA2-0F4470B7D66C}" type="pres">
      <dgm:prSet presAssocID="{E9FBADF4-50B5-42B5-B47E-0A767E9CEA5D}" presName="parentText" presStyleLbl="node1" presStyleIdx="2" presStyleCnt="3">
        <dgm:presLayoutVars>
          <dgm:chMax val="0"/>
          <dgm:bulletEnabled val="1"/>
        </dgm:presLayoutVars>
      </dgm:prSet>
      <dgm:spPr/>
      <dgm:t>
        <a:bodyPr/>
        <a:lstStyle/>
        <a:p>
          <a:endParaRPr lang="en-US"/>
        </a:p>
      </dgm:t>
    </dgm:pt>
    <dgm:pt modelId="{36A4088A-27F2-41B6-83BF-C109BAC73FEB}" type="pres">
      <dgm:prSet presAssocID="{E9FBADF4-50B5-42B5-B47E-0A767E9CEA5D}" presName="negativeSpace" presStyleCnt="0"/>
      <dgm:spPr/>
    </dgm:pt>
    <dgm:pt modelId="{B48ACC11-91C2-419C-92A0-015BB04DFC49}" type="pres">
      <dgm:prSet presAssocID="{E9FBADF4-50B5-42B5-B47E-0A767E9CEA5D}" presName="childText" presStyleLbl="conFgAcc1" presStyleIdx="2" presStyleCnt="3">
        <dgm:presLayoutVars>
          <dgm:bulletEnabled val="1"/>
        </dgm:presLayoutVars>
      </dgm:prSet>
      <dgm:spPr/>
      <dgm:t>
        <a:bodyPr/>
        <a:lstStyle/>
        <a:p>
          <a:endParaRPr lang="en-US"/>
        </a:p>
      </dgm:t>
    </dgm:pt>
  </dgm:ptLst>
  <dgm:cxnLst>
    <dgm:cxn modelId="{BB6104C3-0837-471A-9525-5CBAA7BB3DB8}" type="presOf" srcId="{8CD73FBF-4E2E-45F1-8A40-100EB5EBFA1F}" destId="{B48ACC11-91C2-419C-92A0-015BB04DFC49}" srcOrd="0" destOrd="2" presId="urn:microsoft.com/office/officeart/2005/8/layout/list1"/>
    <dgm:cxn modelId="{918CCB36-1D17-4CC4-A321-F3CC16159414}" type="presOf" srcId="{B29533C9-41D5-4630-81FB-FC2EF1743AC8}" destId="{AD2FD9C7-A883-419D-898E-009C5DC4C299}" srcOrd="0" destOrd="0" presId="urn:microsoft.com/office/officeart/2005/8/layout/list1"/>
    <dgm:cxn modelId="{B2C6D3FB-2AA7-4FAE-8FB6-0AF25E7C55BC}" srcId="{F31258DE-F980-453C-8F0A-7CECB2040978}" destId="{4DAF199C-948B-463D-86D6-AEC7117ED0C4}" srcOrd="1" destOrd="0" parTransId="{08D8C676-302F-4A64-9573-9D8F0CB9C423}" sibTransId="{235DD632-03C6-4555-BC49-95E382FADE87}"/>
    <dgm:cxn modelId="{F0F3F6CB-92CD-4B83-848C-411DFBA9DC2D}" type="presOf" srcId="{E9FBADF4-50B5-42B5-B47E-0A767E9CEA5D}" destId="{B14150DD-F300-4CD2-B119-A6E3A12E6A8B}" srcOrd="0" destOrd="0" presId="urn:microsoft.com/office/officeart/2005/8/layout/list1"/>
    <dgm:cxn modelId="{BBF7C33E-FA68-46F7-AF6B-6147491FE3A0}" type="presOf" srcId="{437FC4DE-7046-486A-BFB9-C91DD3D9D61D}" destId="{A8911CED-9DE3-43A5-BE19-6E9610F56BC8}" srcOrd="1" destOrd="0" presId="urn:microsoft.com/office/officeart/2005/8/layout/list1"/>
    <dgm:cxn modelId="{971BC257-E59F-46B5-A349-5C9FD7ECFE6D}" type="presOf" srcId="{053905A5-856D-4748-A0B7-25D83D344A85}" destId="{3AB892D9-B162-4C67-AD6C-369226311FA5}" srcOrd="0" destOrd="0" presId="urn:microsoft.com/office/officeart/2005/8/layout/list1"/>
    <dgm:cxn modelId="{C00100ED-E8D4-4EE6-B5F5-56F081597963}" type="presOf" srcId="{EEEFDBD1-1255-4FB0-9E44-74B1710E44AE}" destId="{AD2FD9C7-A883-419D-898E-009C5DC4C299}" srcOrd="0" destOrd="1" presId="urn:microsoft.com/office/officeart/2005/8/layout/list1"/>
    <dgm:cxn modelId="{B25AE51A-76EE-473F-B4A5-B5AA03DA5FC2}" srcId="{053905A5-856D-4748-A0B7-25D83D344A85}" destId="{E9FBADF4-50B5-42B5-B47E-0A767E9CEA5D}" srcOrd="2" destOrd="0" parTransId="{1A6C3124-A1BF-45CF-A0A5-EC66F79AB54F}" sibTransId="{9C52F0E1-1205-4EA6-A16E-6CA7BEE454B0}"/>
    <dgm:cxn modelId="{A707F700-631F-4251-923F-1873A44FBDC0}" type="presOf" srcId="{AEEB52F5-4A20-4848-8C6D-3B5527D5E73D}" destId="{AD2FD9C7-A883-419D-898E-009C5DC4C299}" srcOrd="0" destOrd="2" presId="urn:microsoft.com/office/officeart/2005/8/layout/list1"/>
    <dgm:cxn modelId="{B43FE896-8173-4025-92C6-67EA808D1E0A}" type="presOf" srcId="{581B7920-1727-452C-91AA-F89A29164644}" destId="{B48ACC11-91C2-419C-92A0-015BB04DFC49}" srcOrd="0" destOrd="1" presId="urn:microsoft.com/office/officeart/2005/8/layout/list1"/>
    <dgm:cxn modelId="{CC0D47E5-A88D-4450-BA61-159262AE2A25}" srcId="{053905A5-856D-4748-A0B7-25D83D344A85}" destId="{F31258DE-F980-453C-8F0A-7CECB2040978}" srcOrd="0" destOrd="0" parTransId="{0399253F-FDD0-4D99-9AEA-906FA4262D84}" sibTransId="{D6CADAFB-1B32-442C-B767-854E6EF1BED1}"/>
    <dgm:cxn modelId="{9320481C-BCAF-4D70-9F1F-029AFBE3A461}" type="presOf" srcId="{E9FBADF4-50B5-42B5-B47E-0A767E9CEA5D}" destId="{F985F4CE-AC79-4A20-ABA2-0F4470B7D66C}" srcOrd="1" destOrd="0" presId="urn:microsoft.com/office/officeart/2005/8/layout/list1"/>
    <dgm:cxn modelId="{EBD247BA-CE63-4BC0-829C-209F9EF2A03D}" srcId="{E9FBADF4-50B5-42B5-B47E-0A767E9CEA5D}" destId="{8CD73FBF-4E2E-45F1-8A40-100EB5EBFA1F}" srcOrd="2" destOrd="0" parTransId="{394EB076-8EBD-4602-B2AC-AA872227EE93}" sibTransId="{829575BA-765C-4D47-BAA5-7AE42E902FFF}"/>
    <dgm:cxn modelId="{384C351F-76D4-43AD-9EA7-74B8237CBDFA}" type="presOf" srcId="{F31258DE-F980-453C-8F0A-7CECB2040978}" destId="{654CD9B0-66AA-412A-96D8-CA1F144D240C}" srcOrd="1" destOrd="0" presId="urn:microsoft.com/office/officeart/2005/8/layout/list1"/>
    <dgm:cxn modelId="{3FE5EA33-E6D2-4E9C-BB20-5CA20674B64E}" srcId="{E9FBADF4-50B5-42B5-B47E-0A767E9CEA5D}" destId="{A7F0218F-8AEB-48C0-8059-D0AD5B533588}" srcOrd="0" destOrd="0" parTransId="{C1B20F19-8B48-4097-B1F8-BC2A842C1809}" sibTransId="{79614B0B-BE34-4E84-9B2A-9B1FE3521A0C}"/>
    <dgm:cxn modelId="{9ADD36C5-5D5B-46EB-A577-B294AC70E5FD}" srcId="{F31258DE-F980-453C-8F0A-7CECB2040978}" destId="{DDC8C946-FCAD-4628-85F2-1E7B1FC753A1}" srcOrd="2" destOrd="0" parTransId="{8767040D-54E5-45CC-9BFE-9E1C247D9345}" sibTransId="{93CBE045-591A-4E5D-98FC-00BF4C2E84AF}"/>
    <dgm:cxn modelId="{9915399F-24C3-454B-92D0-742171A8879D}" type="presOf" srcId="{437FC4DE-7046-486A-BFB9-C91DD3D9D61D}" destId="{83440947-0697-4089-B297-1A69B0309C92}" srcOrd="0" destOrd="0" presId="urn:microsoft.com/office/officeart/2005/8/layout/list1"/>
    <dgm:cxn modelId="{695D785C-9870-4FE7-8638-C4FC791D18A7}" srcId="{F31258DE-F980-453C-8F0A-7CECB2040978}" destId="{D07D01B6-93B9-451B-8C5F-9C1F827BF0F5}" srcOrd="0" destOrd="0" parTransId="{5F068718-21D3-4A61-B166-ED0410C74F07}" sibTransId="{9143C340-48C9-40CC-AE7F-084A13005CB4}"/>
    <dgm:cxn modelId="{E2CA5FD6-33EE-4534-9181-59A12387F5BD}" srcId="{053905A5-856D-4748-A0B7-25D83D344A85}" destId="{437FC4DE-7046-486A-BFB9-C91DD3D9D61D}" srcOrd="1" destOrd="0" parTransId="{5C47F516-4800-423B-BFD7-8BE7844F46C4}" sibTransId="{0162865B-24A6-4864-932A-87617837A5E0}"/>
    <dgm:cxn modelId="{2EBD4A61-5767-4EEB-B442-4A0D3C00F59E}" srcId="{437FC4DE-7046-486A-BFB9-C91DD3D9D61D}" destId="{AEEB52F5-4A20-4848-8C6D-3B5527D5E73D}" srcOrd="2" destOrd="0" parTransId="{19E0A915-8B4D-4A68-BFEC-71385FB21878}" sibTransId="{F8FF26F2-F6C8-4A91-921F-038DAACAAFF2}"/>
    <dgm:cxn modelId="{26DE0250-E3AD-405A-8D1F-67DC749F05B3}" type="presOf" srcId="{D07D01B6-93B9-451B-8C5F-9C1F827BF0F5}" destId="{9C2BA99B-8554-4231-BE5D-AC6071EA352C}" srcOrd="0" destOrd="0" presId="urn:microsoft.com/office/officeart/2005/8/layout/list1"/>
    <dgm:cxn modelId="{7041E0CD-03F1-4143-B95F-83A5563740DC}" type="presOf" srcId="{A7F0218F-8AEB-48C0-8059-D0AD5B533588}" destId="{B48ACC11-91C2-419C-92A0-015BB04DFC49}" srcOrd="0" destOrd="0" presId="urn:microsoft.com/office/officeart/2005/8/layout/list1"/>
    <dgm:cxn modelId="{12801092-BF5D-4379-AA9D-680F96CAC796}" type="presOf" srcId="{20C682C6-7011-4FFB-B168-65EDA318EF6E}" destId="{9C2BA99B-8554-4231-BE5D-AC6071EA352C}" srcOrd="0" destOrd="3" presId="urn:microsoft.com/office/officeart/2005/8/layout/list1"/>
    <dgm:cxn modelId="{2F84FD2F-415D-407B-9051-C70CC503107D}" type="presOf" srcId="{F31258DE-F980-453C-8F0A-7CECB2040978}" destId="{E9A67EF0-A2D3-4EED-AD03-9D49F2521CE6}" srcOrd="0" destOrd="0" presId="urn:microsoft.com/office/officeart/2005/8/layout/list1"/>
    <dgm:cxn modelId="{6682E139-9F49-42A2-870C-958B245AC50B}" type="presOf" srcId="{DDC8C946-FCAD-4628-85F2-1E7B1FC753A1}" destId="{9C2BA99B-8554-4231-BE5D-AC6071EA352C}" srcOrd="0" destOrd="2" presId="urn:microsoft.com/office/officeart/2005/8/layout/list1"/>
    <dgm:cxn modelId="{62C4BE25-49DA-454A-8C5A-1036D8C793E7}" srcId="{F31258DE-F980-453C-8F0A-7CECB2040978}" destId="{20C682C6-7011-4FFB-B168-65EDA318EF6E}" srcOrd="3" destOrd="0" parTransId="{E47B3D9C-898A-4637-855B-7E88E34A369C}" sibTransId="{2D22BD7F-21E1-4135-9EAF-BAE50F536F54}"/>
    <dgm:cxn modelId="{260E2E1F-FD07-4071-AADB-C815A4C4C591}" srcId="{437FC4DE-7046-486A-BFB9-C91DD3D9D61D}" destId="{EEEFDBD1-1255-4FB0-9E44-74B1710E44AE}" srcOrd="1" destOrd="0" parTransId="{BF2EC243-4F86-4583-AAAF-3AF070DF270D}" sibTransId="{781AE3B6-0668-4666-B7FB-684860B7ADFD}"/>
    <dgm:cxn modelId="{AD72BA99-E08C-46AE-AAA1-9E726C8CE490}" srcId="{E9FBADF4-50B5-42B5-B47E-0A767E9CEA5D}" destId="{581B7920-1727-452C-91AA-F89A29164644}" srcOrd="1" destOrd="0" parTransId="{8F64FF92-7771-4B46-8549-03B033F3D645}" sibTransId="{3436511A-09C6-4C65-A14D-A9A09E883601}"/>
    <dgm:cxn modelId="{650307DC-832A-4814-8936-5F0236CF0027}" type="presOf" srcId="{4DAF199C-948B-463D-86D6-AEC7117ED0C4}" destId="{9C2BA99B-8554-4231-BE5D-AC6071EA352C}" srcOrd="0" destOrd="1" presId="urn:microsoft.com/office/officeart/2005/8/layout/list1"/>
    <dgm:cxn modelId="{7EEA1B81-8C06-4780-834B-1E18724926D0}" srcId="{437FC4DE-7046-486A-BFB9-C91DD3D9D61D}" destId="{B29533C9-41D5-4630-81FB-FC2EF1743AC8}" srcOrd="0" destOrd="0" parTransId="{8DC46496-6E4F-4036-8A50-A2BAC07CE96E}" sibTransId="{957AC8F2-3BBD-4E8B-98BA-C3C3A3097B5D}"/>
    <dgm:cxn modelId="{428874F2-39D6-4AD2-B60A-8EE97143F0F3}" type="presParOf" srcId="{3AB892D9-B162-4C67-AD6C-369226311FA5}" destId="{91845923-20E9-4416-AD95-C6CA69E698D9}" srcOrd="0" destOrd="0" presId="urn:microsoft.com/office/officeart/2005/8/layout/list1"/>
    <dgm:cxn modelId="{8DDC11F0-3FA7-489B-9FBC-0F5067343D49}" type="presParOf" srcId="{91845923-20E9-4416-AD95-C6CA69E698D9}" destId="{E9A67EF0-A2D3-4EED-AD03-9D49F2521CE6}" srcOrd="0" destOrd="0" presId="urn:microsoft.com/office/officeart/2005/8/layout/list1"/>
    <dgm:cxn modelId="{E2466723-52CA-4D45-B498-E037F075C5A7}" type="presParOf" srcId="{91845923-20E9-4416-AD95-C6CA69E698D9}" destId="{654CD9B0-66AA-412A-96D8-CA1F144D240C}" srcOrd="1" destOrd="0" presId="urn:microsoft.com/office/officeart/2005/8/layout/list1"/>
    <dgm:cxn modelId="{E9A5F103-9965-4C2B-BE4F-6EBD0F668D6B}" type="presParOf" srcId="{3AB892D9-B162-4C67-AD6C-369226311FA5}" destId="{67B193BF-8FAB-46FC-9EA2-1856F3E1E435}" srcOrd="1" destOrd="0" presId="urn:microsoft.com/office/officeart/2005/8/layout/list1"/>
    <dgm:cxn modelId="{FB611A10-5BB5-4598-9EE4-988EC7F80535}" type="presParOf" srcId="{3AB892D9-B162-4C67-AD6C-369226311FA5}" destId="{9C2BA99B-8554-4231-BE5D-AC6071EA352C}" srcOrd="2" destOrd="0" presId="urn:microsoft.com/office/officeart/2005/8/layout/list1"/>
    <dgm:cxn modelId="{035CA59F-7753-4D74-879E-59DBA2298567}" type="presParOf" srcId="{3AB892D9-B162-4C67-AD6C-369226311FA5}" destId="{B5677335-FA56-4B81-8BE7-8F831008160E}" srcOrd="3" destOrd="0" presId="urn:microsoft.com/office/officeart/2005/8/layout/list1"/>
    <dgm:cxn modelId="{430C1C21-2C3C-4BC3-BD27-C5AEFF5A30A8}" type="presParOf" srcId="{3AB892D9-B162-4C67-AD6C-369226311FA5}" destId="{68E57B2A-87E8-4826-9BB3-2B313CA0BE65}" srcOrd="4" destOrd="0" presId="urn:microsoft.com/office/officeart/2005/8/layout/list1"/>
    <dgm:cxn modelId="{965FA42A-FF53-46E6-88A6-BE36873D6288}" type="presParOf" srcId="{68E57B2A-87E8-4826-9BB3-2B313CA0BE65}" destId="{83440947-0697-4089-B297-1A69B0309C92}" srcOrd="0" destOrd="0" presId="urn:microsoft.com/office/officeart/2005/8/layout/list1"/>
    <dgm:cxn modelId="{7E56E8F1-2E7E-4EC0-B23B-70314635150B}" type="presParOf" srcId="{68E57B2A-87E8-4826-9BB3-2B313CA0BE65}" destId="{A8911CED-9DE3-43A5-BE19-6E9610F56BC8}" srcOrd="1" destOrd="0" presId="urn:microsoft.com/office/officeart/2005/8/layout/list1"/>
    <dgm:cxn modelId="{1AAAE6A4-DB11-4740-AE6D-65B8E4E84ED1}" type="presParOf" srcId="{3AB892D9-B162-4C67-AD6C-369226311FA5}" destId="{4125090A-65B3-4FD2-919D-D594AEC34B2A}" srcOrd="5" destOrd="0" presId="urn:microsoft.com/office/officeart/2005/8/layout/list1"/>
    <dgm:cxn modelId="{4B2FAC46-8768-4EB2-9BB1-B810CD0E313A}" type="presParOf" srcId="{3AB892D9-B162-4C67-AD6C-369226311FA5}" destId="{AD2FD9C7-A883-419D-898E-009C5DC4C299}" srcOrd="6" destOrd="0" presId="urn:microsoft.com/office/officeart/2005/8/layout/list1"/>
    <dgm:cxn modelId="{B804101E-903A-4093-9953-50CE5AC619B0}" type="presParOf" srcId="{3AB892D9-B162-4C67-AD6C-369226311FA5}" destId="{8F8EA503-3A10-45AE-94B5-6D4B5E441648}" srcOrd="7" destOrd="0" presId="urn:microsoft.com/office/officeart/2005/8/layout/list1"/>
    <dgm:cxn modelId="{8E7E3516-BFCB-4EB4-B821-02B6F141F5AC}" type="presParOf" srcId="{3AB892D9-B162-4C67-AD6C-369226311FA5}" destId="{3703B814-5EF5-4D20-9B51-B4CB82FD60A2}" srcOrd="8" destOrd="0" presId="urn:microsoft.com/office/officeart/2005/8/layout/list1"/>
    <dgm:cxn modelId="{50EC13E8-6AF0-41C5-87C0-74CEF16E7110}" type="presParOf" srcId="{3703B814-5EF5-4D20-9B51-B4CB82FD60A2}" destId="{B14150DD-F300-4CD2-B119-A6E3A12E6A8B}" srcOrd="0" destOrd="0" presId="urn:microsoft.com/office/officeart/2005/8/layout/list1"/>
    <dgm:cxn modelId="{9486E13E-9B4E-4242-87ED-08206E75967D}" type="presParOf" srcId="{3703B814-5EF5-4D20-9B51-B4CB82FD60A2}" destId="{F985F4CE-AC79-4A20-ABA2-0F4470B7D66C}" srcOrd="1" destOrd="0" presId="urn:microsoft.com/office/officeart/2005/8/layout/list1"/>
    <dgm:cxn modelId="{1EC80F9C-7CF0-461B-B7E0-305728ECE5D5}" type="presParOf" srcId="{3AB892D9-B162-4C67-AD6C-369226311FA5}" destId="{36A4088A-27F2-41B6-83BF-C109BAC73FEB}" srcOrd="9" destOrd="0" presId="urn:microsoft.com/office/officeart/2005/8/layout/list1"/>
    <dgm:cxn modelId="{DD552C86-D44E-4016-A90F-1D1CD977AB94}" type="presParOf" srcId="{3AB892D9-B162-4C67-AD6C-369226311FA5}" destId="{B48ACC11-91C2-419C-92A0-015BB04DFC49}"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7E16B1-3CBB-49C2-8B98-5B61107117E1}" type="doc">
      <dgm:prSet loTypeId="urn:microsoft.com/office/officeart/2005/8/layout/hChevron3" loCatId="process" qsTypeId="urn:microsoft.com/office/officeart/2005/8/quickstyle/simple2" qsCatId="simple" csTypeId="urn:microsoft.com/office/officeart/2005/8/colors/accent1_4" csCatId="accent1" phldr="1"/>
      <dgm:spPr/>
      <dgm:t>
        <a:bodyPr/>
        <a:lstStyle/>
        <a:p>
          <a:endParaRPr lang="en-US"/>
        </a:p>
      </dgm:t>
    </dgm:pt>
    <dgm:pt modelId="{28C7C88B-A874-400D-9839-F62E876AD967}">
      <dgm:prSet phldrT="[Text]" custT="1"/>
      <dgm:spPr/>
      <dgm:t>
        <a:bodyPr/>
        <a:lstStyle/>
        <a:p>
          <a:pPr algn="l"/>
          <a:r>
            <a:rPr lang="en-US" sz="1600" b="1" dirty="0" smtClean="0"/>
            <a:t>Problem Solving</a:t>
          </a:r>
          <a:endParaRPr lang="en-US" sz="1600" b="1" dirty="0"/>
        </a:p>
      </dgm:t>
    </dgm:pt>
    <dgm:pt modelId="{C67DC785-A53E-4A54-BFA4-69B990B5F740}" type="parTrans" cxnId="{6801E9F0-CDB2-45A9-B1BB-64A956EB462C}">
      <dgm:prSet/>
      <dgm:spPr/>
      <dgm:t>
        <a:bodyPr/>
        <a:lstStyle/>
        <a:p>
          <a:endParaRPr lang="en-US"/>
        </a:p>
      </dgm:t>
    </dgm:pt>
    <dgm:pt modelId="{A3561090-8341-4747-B7D8-F03661001581}" type="sibTrans" cxnId="{6801E9F0-CDB2-45A9-B1BB-64A956EB462C}">
      <dgm:prSet/>
      <dgm:spPr/>
      <dgm:t>
        <a:bodyPr/>
        <a:lstStyle/>
        <a:p>
          <a:endParaRPr lang="en-US"/>
        </a:p>
      </dgm:t>
    </dgm:pt>
    <dgm:pt modelId="{B66BF2D9-6916-4974-A4A7-82031DDA88B2}">
      <dgm:prSet phldrT="[Text]" custT="1"/>
      <dgm:spPr/>
      <dgm:t>
        <a:bodyPr/>
        <a:lstStyle/>
        <a:p>
          <a:pPr algn="l"/>
          <a:r>
            <a:rPr lang="en-US" sz="1600" b="1" dirty="0" smtClean="0"/>
            <a:t>Issue Based Approach</a:t>
          </a:r>
          <a:endParaRPr lang="en-US" sz="1600" b="1" dirty="0"/>
        </a:p>
      </dgm:t>
    </dgm:pt>
    <dgm:pt modelId="{D13AC958-84B1-44F8-B964-EAE1BBD757D0}" type="parTrans" cxnId="{06FC5CB8-6B10-4398-BCAC-35B7FEA5E1BA}">
      <dgm:prSet/>
      <dgm:spPr/>
      <dgm:t>
        <a:bodyPr/>
        <a:lstStyle/>
        <a:p>
          <a:endParaRPr lang="en-US"/>
        </a:p>
      </dgm:t>
    </dgm:pt>
    <dgm:pt modelId="{77FBDB07-2D05-449B-8D86-A9F48C30A119}" type="sibTrans" cxnId="{06FC5CB8-6B10-4398-BCAC-35B7FEA5E1BA}">
      <dgm:prSet/>
      <dgm:spPr/>
      <dgm:t>
        <a:bodyPr/>
        <a:lstStyle/>
        <a:p>
          <a:endParaRPr lang="en-US"/>
        </a:p>
      </dgm:t>
    </dgm:pt>
    <dgm:pt modelId="{1962BB3A-3540-4154-8330-69DAA354EF8F}">
      <dgm:prSet phldrT="[Text]" custT="1"/>
      <dgm:spPr/>
      <dgm:t>
        <a:bodyPr/>
        <a:lstStyle/>
        <a:p>
          <a:pPr algn="l"/>
          <a:r>
            <a:rPr lang="en-US" sz="1600" b="1" dirty="0" smtClean="0"/>
            <a:t>Demand Driven Advocacy Needs</a:t>
          </a:r>
          <a:endParaRPr lang="en-US" sz="1600" b="1" dirty="0"/>
        </a:p>
      </dgm:t>
    </dgm:pt>
    <dgm:pt modelId="{11AE09AF-9B98-4C8B-9FD1-A74F96B412E2}" type="parTrans" cxnId="{2FB3CB8B-12CC-4EEB-BFD1-60711B302212}">
      <dgm:prSet/>
      <dgm:spPr/>
      <dgm:t>
        <a:bodyPr/>
        <a:lstStyle/>
        <a:p>
          <a:endParaRPr lang="en-US"/>
        </a:p>
      </dgm:t>
    </dgm:pt>
    <dgm:pt modelId="{F91612C5-5D04-4A9D-903B-92BB8DF06446}" type="sibTrans" cxnId="{2FB3CB8B-12CC-4EEB-BFD1-60711B302212}">
      <dgm:prSet/>
      <dgm:spPr/>
      <dgm:t>
        <a:bodyPr/>
        <a:lstStyle/>
        <a:p>
          <a:endParaRPr lang="en-US"/>
        </a:p>
      </dgm:t>
    </dgm:pt>
    <dgm:pt modelId="{31908B90-7993-445E-AE6C-33F339F782EC}">
      <dgm:prSet phldrT="[Text]" custT="1"/>
      <dgm:spPr/>
      <dgm:t>
        <a:bodyPr/>
        <a:lstStyle/>
        <a:p>
          <a:pPr algn="l"/>
          <a:r>
            <a:rPr lang="en-US" sz="1600" b="1" dirty="0" smtClean="0"/>
            <a:t>Collaboration with IFC</a:t>
          </a:r>
          <a:endParaRPr lang="en-US" sz="1600" b="1" dirty="0"/>
        </a:p>
      </dgm:t>
    </dgm:pt>
    <dgm:pt modelId="{46C26B4F-CCAA-4FFA-A27E-E567323CA2A7}" type="parTrans" cxnId="{E893D2A7-1034-4822-8251-FB782FAFD3D1}">
      <dgm:prSet/>
      <dgm:spPr/>
      <dgm:t>
        <a:bodyPr/>
        <a:lstStyle/>
        <a:p>
          <a:endParaRPr lang="en-US"/>
        </a:p>
      </dgm:t>
    </dgm:pt>
    <dgm:pt modelId="{6DFA4770-93D5-4E53-B616-9E757F4E7766}" type="sibTrans" cxnId="{E893D2A7-1034-4822-8251-FB782FAFD3D1}">
      <dgm:prSet/>
      <dgm:spPr/>
      <dgm:t>
        <a:bodyPr/>
        <a:lstStyle/>
        <a:p>
          <a:endParaRPr lang="en-US"/>
        </a:p>
      </dgm:t>
    </dgm:pt>
    <dgm:pt modelId="{727B09A6-0E06-4FDE-9E1D-79B4547CBC76}" type="pres">
      <dgm:prSet presAssocID="{C97E16B1-3CBB-49C2-8B98-5B61107117E1}" presName="Name0" presStyleCnt="0">
        <dgm:presLayoutVars>
          <dgm:dir/>
          <dgm:resizeHandles val="exact"/>
        </dgm:presLayoutVars>
      </dgm:prSet>
      <dgm:spPr/>
      <dgm:t>
        <a:bodyPr/>
        <a:lstStyle/>
        <a:p>
          <a:endParaRPr lang="en-US"/>
        </a:p>
      </dgm:t>
    </dgm:pt>
    <dgm:pt modelId="{555F220E-862C-4669-847E-2768F38CC024}" type="pres">
      <dgm:prSet presAssocID="{28C7C88B-A874-400D-9839-F62E876AD967}" presName="parTxOnly" presStyleLbl="node1" presStyleIdx="0" presStyleCnt="4">
        <dgm:presLayoutVars>
          <dgm:bulletEnabled val="1"/>
        </dgm:presLayoutVars>
      </dgm:prSet>
      <dgm:spPr/>
      <dgm:t>
        <a:bodyPr/>
        <a:lstStyle/>
        <a:p>
          <a:endParaRPr lang="en-US"/>
        </a:p>
      </dgm:t>
    </dgm:pt>
    <dgm:pt modelId="{3BAE336D-D03C-4B83-BE85-B97E0D2CE455}" type="pres">
      <dgm:prSet presAssocID="{A3561090-8341-4747-B7D8-F03661001581}" presName="parSpace" presStyleCnt="0"/>
      <dgm:spPr/>
    </dgm:pt>
    <dgm:pt modelId="{63F9D721-3A05-449C-A3F8-951F0C67F8F4}" type="pres">
      <dgm:prSet presAssocID="{B66BF2D9-6916-4974-A4A7-82031DDA88B2}" presName="parTxOnly" presStyleLbl="node1" presStyleIdx="1" presStyleCnt="4">
        <dgm:presLayoutVars>
          <dgm:bulletEnabled val="1"/>
        </dgm:presLayoutVars>
      </dgm:prSet>
      <dgm:spPr/>
      <dgm:t>
        <a:bodyPr/>
        <a:lstStyle/>
        <a:p>
          <a:endParaRPr lang="en-US"/>
        </a:p>
      </dgm:t>
    </dgm:pt>
    <dgm:pt modelId="{360384DE-88DE-48E5-B605-2E69C02DD387}" type="pres">
      <dgm:prSet presAssocID="{77FBDB07-2D05-449B-8D86-A9F48C30A119}" presName="parSpace" presStyleCnt="0"/>
      <dgm:spPr/>
    </dgm:pt>
    <dgm:pt modelId="{C2C30F8B-91F9-433C-84E8-02D25D49AFF1}" type="pres">
      <dgm:prSet presAssocID="{1962BB3A-3540-4154-8330-69DAA354EF8F}" presName="parTxOnly" presStyleLbl="node1" presStyleIdx="2" presStyleCnt="4">
        <dgm:presLayoutVars>
          <dgm:bulletEnabled val="1"/>
        </dgm:presLayoutVars>
      </dgm:prSet>
      <dgm:spPr/>
      <dgm:t>
        <a:bodyPr/>
        <a:lstStyle/>
        <a:p>
          <a:endParaRPr lang="en-US"/>
        </a:p>
      </dgm:t>
    </dgm:pt>
    <dgm:pt modelId="{DFD5EB86-C80E-4A59-BC6A-AD9CEBFD4B80}" type="pres">
      <dgm:prSet presAssocID="{F91612C5-5D04-4A9D-903B-92BB8DF06446}" presName="parSpace" presStyleCnt="0"/>
      <dgm:spPr/>
    </dgm:pt>
    <dgm:pt modelId="{1E3061BB-A4F0-49B7-B479-4E3C9B4BD391}" type="pres">
      <dgm:prSet presAssocID="{31908B90-7993-445E-AE6C-33F339F782EC}" presName="parTxOnly" presStyleLbl="node1" presStyleIdx="3" presStyleCnt="4">
        <dgm:presLayoutVars>
          <dgm:bulletEnabled val="1"/>
        </dgm:presLayoutVars>
      </dgm:prSet>
      <dgm:spPr/>
      <dgm:t>
        <a:bodyPr/>
        <a:lstStyle/>
        <a:p>
          <a:endParaRPr lang="en-US"/>
        </a:p>
      </dgm:t>
    </dgm:pt>
  </dgm:ptLst>
  <dgm:cxnLst>
    <dgm:cxn modelId="{FD0194AA-9402-42EC-B441-E5373A8750CE}" type="presOf" srcId="{B66BF2D9-6916-4974-A4A7-82031DDA88B2}" destId="{63F9D721-3A05-449C-A3F8-951F0C67F8F4}" srcOrd="0" destOrd="0" presId="urn:microsoft.com/office/officeart/2005/8/layout/hChevron3"/>
    <dgm:cxn modelId="{43B2F820-A7D1-49D4-BA94-04C01A48B9B1}" type="presOf" srcId="{C97E16B1-3CBB-49C2-8B98-5B61107117E1}" destId="{727B09A6-0E06-4FDE-9E1D-79B4547CBC76}" srcOrd="0" destOrd="0" presId="urn:microsoft.com/office/officeart/2005/8/layout/hChevron3"/>
    <dgm:cxn modelId="{06FC5CB8-6B10-4398-BCAC-35B7FEA5E1BA}" srcId="{C97E16B1-3CBB-49C2-8B98-5B61107117E1}" destId="{B66BF2D9-6916-4974-A4A7-82031DDA88B2}" srcOrd="1" destOrd="0" parTransId="{D13AC958-84B1-44F8-B964-EAE1BBD757D0}" sibTransId="{77FBDB07-2D05-449B-8D86-A9F48C30A119}"/>
    <dgm:cxn modelId="{6801E9F0-CDB2-45A9-B1BB-64A956EB462C}" srcId="{C97E16B1-3CBB-49C2-8B98-5B61107117E1}" destId="{28C7C88B-A874-400D-9839-F62E876AD967}" srcOrd="0" destOrd="0" parTransId="{C67DC785-A53E-4A54-BFA4-69B990B5F740}" sibTransId="{A3561090-8341-4747-B7D8-F03661001581}"/>
    <dgm:cxn modelId="{E893D2A7-1034-4822-8251-FB782FAFD3D1}" srcId="{C97E16B1-3CBB-49C2-8B98-5B61107117E1}" destId="{31908B90-7993-445E-AE6C-33F339F782EC}" srcOrd="3" destOrd="0" parTransId="{46C26B4F-CCAA-4FFA-A27E-E567323CA2A7}" sibTransId="{6DFA4770-93D5-4E53-B616-9E757F4E7766}"/>
    <dgm:cxn modelId="{2FB3CB8B-12CC-4EEB-BFD1-60711B302212}" srcId="{C97E16B1-3CBB-49C2-8B98-5B61107117E1}" destId="{1962BB3A-3540-4154-8330-69DAA354EF8F}" srcOrd="2" destOrd="0" parTransId="{11AE09AF-9B98-4C8B-9FD1-A74F96B412E2}" sibTransId="{F91612C5-5D04-4A9D-903B-92BB8DF06446}"/>
    <dgm:cxn modelId="{E726AB64-1C74-45D2-A1B5-8C6FC2686685}" type="presOf" srcId="{1962BB3A-3540-4154-8330-69DAA354EF8F}" destId="{C2C30F8B-91F9-433C-84E8-02D25D49AFF1}" srcOrd="0" destOrd="0" presId="urn:microsoft.com/office/officeart/2005/8/layout/hChevron3"/>
    <dgm:cxn modelId="{C251AC97-A90E-4F01-AE54-22CCFBBFF673}" type="presOf" srcId="{28C7C88B-A874-400D-9839-F62E876AD967}" destId="{555F220E-862C-4669-847E-2768F38CC024}" srcOrd="0" destOrd="0" presId="urn:microsoft.com/office/officeart/2005/8/layout/hChevron3"/>
    <dgm:cxn modelId="{55CDE86C-AA6F-4249-9EB9-91BA3B7D522C}" type="presOf" srcId="{31908B90-7993-445E-AE6C-33F339F782EC}" destId="{1E3061BB-A4F0-49B7-B479-4E3C9B4BD391}" srcOrd="0" destOrd="0" presId="urn:microsoft.com/office/officeart/2005/8/layout/hChevron3"/>
    <dgm:cxn modelId="{FBEDF699-9C41-4338-9DEA-19756AA6F3C4}" type="presParOf" srcId="{727B09A6-0E06-4FDE-9E1D-79B4547CBC76}" destId="{555F220E-862C-4669-847E-2768F38CC024}" srcOrd="0" destOrd="0" presId="urn:microsoft.com/office/officeart/2005/8/layout/hChevron3"/>
    <dgm:cxn modelId="{0556FCC8-F561-447F-A983-C8054E77D9D0}" type="presParOf" srcId="{727B09A6-0E06-4FDE-9E1D-79B4547CBC76}" destId="{3BAE336D-D03C-4B83-BE85-B97E0D2CE455}" srcOrd="1" destOrd="0" presId="urn:microsoft.com/office/officeart/2005/8/layout/hChevron3"/>
    <dgm:cxn modelId="{D2057BCD-F0F7-4D1F-9F5C-C54653B324D5}" type="presParOf" srcId="{727B09A6-0E06-4FDE-9E1D-79B4547CBC76}" destId="{63F9D721-3A05-449C-A3F8-951F0C67F8F4}" srcOrd="2" destOrd="0" presId="urn:microsoft.com/office/officeart/2005/8/layout/hChevron3"/>
    <dgm:cxn modelId="{307175DA-18D7-4E75-8F40-013DD1BA48C5}" type="presParOf" srcId="{727B09A6-0E06-4FDE-9E1D-79B4547CBC76}" destId="{360384DE-88DE-48E5-B605-2E69C02DD387}" srcOrd="3" destOrd="0" presId="urn:microsoft.com/office/officeart/2005/8/layout/hChevron3"/>
    <dgm:cxn modelId="{BB7ABC43-A284-49B6-A751-B53A8C0BBB44}" type="presParOf" srcId="{727B09A6-0E06-4FDE-9E1D-79B4547CBC76}" destId="{C2C30F8B-91F9-433C-84E8-02D25D49AFF1}" srcOrd="4" destOrd="0" presId="urn:microsoft.com/office/officeart/2005/8/layout/hChevron3"/>
    <dgm:cxn modelId="{1F255C98-072D-42DF-B669-A65B2FA59F85}" type="presParOf" srcId="{727B09A6-0E06-4FDE-9E1D-79B4547CBC76}" destId="{DFD5EB86-C80E-4A59-BC6A-AD9CEBFD4B80}" srcOrd="5" destOrd="0" presId="urn:microsoft.com/office/officeart/2005/8/layout/hChevron3"/>
    <dgm:cxn modelId="{90356E0F-DF23-4C1A-8C3B-2F4F2CA0C27C}" type="presParOf" srcId="{727B09A6-0E06-4FDE-9E1D-79B4547CBC76}" destId="{1E3061BB-A4F0-49B7-B479-4E3C9B4BD391}"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30BE83-B48C-4070-855E-3B1EFD3AC268}" type="doc">
      <dgm:prSet loTypeId="urn:microsoft.com/office/officeart/2005/8/layout/pyramid2" loCatId="list" qsTypeId="urn:microsoft.com/office/officeart/2005/8/quickstyle/simple1" qsCatId="simple" csTypeId="urn:microsoft.com/office/officeart/2005/8/colors/accent1_2" csCatId="accent1" phldr="1"/>
      <dgm:spPr/>
    </dgm:pt>
    <dgm:pt modelId="{2ECC2D8E-D493-4DAC-8303-2A00621A0F69}">
      <dgm:prSet phldrT="[Text]" custT="1"/>
      <dgm:spPr/>
      <dgm:t>
        <a:bodyPr/>
        <a:lstStyle/>
        <a:p>
          <a:pPr algn="ctr" rtl="1"/>
          <a:r>
            <a:rPr lang="en-US" sz="1600" dirty="0" smtClean="0"/>
            <a:t>Establishing  ABA Advocacy Unit</a:t>
          </a:r>
          <a:endParaRPr lang="ar-EG" sz="1600" dirty="0" smtClean="0"/>
        </a:p>
        <a:p>
          <a:pPr algn="ctr" rtl="1"/>
          <a:r>
            <a:rPr lang="en-US" sz="1600" b="1" dirty="0" smtClean="0">
              <a:solidFill>
                <a:srgbClr val="FF9900"/>
              </a:solidFill>
            </a:rPr>
            <a:t>2008</a:t>
          </a:r>
          <a:endParaRPr lang="en-US" sz="1600" b="1" dirty="0">
            <a:solidFill>
              <a:srgbClr val="FF9900"/>
            </a:solidFill>
          </a:endParaRPr>
        </a:p>
      </dgm:t>
    </dgm:pt>
    <dgm:pt modelId="{C941BC99-AB11-4A8A-B054-A976EC8C1780}" type="parTrans" cxnId="{D4E2A1FB-5AF9-40FE-82F4-CCBD026A9916}">
      <dgm:prSet/>
      <dgm:spPr/>
      <dgm:t>
        <a:bodyPr/>
        <a:lstStyle/>
        <a:p>
          <a:endParaRPr lang="en-US"/>
        </a:p>
      </dgm:t>
    </dgm:pt>
    <dgm:pt modelId="{438B5571-23D7-485E-A180-9063090E8DBF}" type="sibTrans" cxnId="{D4E2A1FB-5AF9-40FE-82F4-CCBD026A9916}">
      <dgm:prSet/>
      <dgm:spPr/>
      <dgm:t>
        <a:bodyPr/>
        <a:lstStyle/>
        <a:p>
          <a:endParaRPr lang="en-US"/>
        </a:p>
      </dgm:t>
    </dgm:pt>
    <dgm:pt modelId="{039CA5D7-4C9C-4437-BFA2-479DD4B6671E}">
      <dgm:prSet custT="1"/>
      <dgm:spPr/>
      <dgm:t>
        <a:bodyPr/>
        <a:lstStyle/>
        <a:p>
          <a:r>
            <a:rPr lang="en-US" sz="1600" dirty="0" smtClean="0"/>
            <a:t>Islah Reform Index  - Issue I </a:t>
          </a:r>
          <a:endParaRPr lang="ar-EG" sz="1600" dirty="0" smtClean="0"/>
        </a:p>
        <a:p>
          <a:r>
            <a:rPr lang="en-US" sz="1600" b="1" dirty="0" smtClean="0">
              <a:solidFill>
                <a:srgbClr val="FF9900"/>
              </a:solidFill>
            </a:rPr>
            <a:t>2009</a:t>
          </a:r>
          <a:endParaRPr lang="en-US" sz="1600" b="1" dirty="0">
            <a:solidFill>
              <a:srgbClr val="FF9900"/>
            </a:solidFill>
          </a:endParaRPr>
        </a:p>
      </dgm:t>
    </dgm:pt>
    <dgm:pt modelId="{1600C84B-B9EE-4120-A795-646ABA645B08}" type="parTrans" cxnId="{DD7AD69C-0696-482A-9719-DD570271DBE1}">
      <dgm:prSet/>
      <dgm:spPr/>
      <dgm:t>
        <a:bodyPr/>
        <a:lstStyle/>
        <a:p>
          <a:endParaRPr lang="en-US"/>
        </a:p>
      </dgm:t>
    </dgm:pt>
    <dgm:pt modelId="{80C0E99B-CFF7-4981-B2A0-ACEDADAFED6F}" type="sibTrans" cxnId="{DD7AD69C-0696-482A-9719-DD570271DBE1}">
      <dgm:prSet/>
      <dgm:spPr/>
      <dgm:t>
        <a:bodyPr/>
        <a:lstStyle/>
        <a:p>
          <a:endParaRPr lang="en-US"/>
        </a:p>
      </dgm:t>
    </dgm:pt>
    <dgm:pt modelId="{530A4812-50A5-4217-94A3-F8287F1E50E1}">
      <dgm:prSet phldrT="[Text]" custT="1"/>
      <dgm:spPr/>
      <dgm:t>
        <a:bodyPr/>
        <a:lstStyle/>
        <a:p>
          <a:r>
            <a:rPr lang="en-US" sz="1600" dirty="0" smtClean="0"/>
            <a:t>Microenterprise Reform Index  - Issue I</a:t>
          </a:r>
          <a:endParaRPr lang="ar-EG" sz="1600" dirty="0" smtClean="0"/>
        </a:p>
        <a:p>
          <a:r>
            <a:rPr lang="en-US" sz="1600" b="1" dirty="0" smtClean="0">
              <a:solidFill>
                <a:srgbClr val="FF9900"/>
              </a:solidFill>
            </a:rPr>
            <a:t>2013</a:t>
          </a:r>
          <a:endParaRPr lang="en-US" sz="1600" b="1" dirty="0">
            <a:solidFill>
              <a:srgbClr val="FF9900"/>
            </a:solidFill>
          </a:endParaRPr>
        </a:p>
      </dgm:t>
    </dgm:pt>
    <dgm:pt modelId="{81713A32-7DD9-4D1A-8F13-535FE44DE3C8}" type="sibTrans" cxnId="{06312B6C-6CDD-4277-9A49-805EA3C3DBC6}">
      <dgm:prSet/>
      <dgm:spPr/>
      <dgm:t>
        <a:bodyPr/>
        <a:lstStyle/>
        <a:p>
          <a:endParaRPr lang="en-US"/>
        </a:p>
      </dgm:t>
    </dgm:pt>
    <dgm:pt modelId="{B6C2A086-D3DE-45E8-AEB3-9B958A9C1EFE}" type="parTrans" cxnId="{06312B6C-6CDD-4277-9A49-805EA3C3DBC6}">
      <dgm:prSet/>
      <dgm:spPr/>
      <dgm:t>
        <a:bodyPr/>
        <a:lstStyle/>
        <a:p>
          <a:endParaRPr lang="en-US"/>
        </a:p>
      </dgm:t>
    </dgm:pt>
    <dgm:pt modelId="{8FC6531B-CB70-4CD1-9909-D8CB0A246D62}">
      <dgm:prSet phldrT="[Text]" custT="1"/>
      <dgm:spPr/>
      <dgm:t>
        <a:bodyPr/>
        <a:lstStyle/>
        <a:p>
          <a:endParaRPr lang="ar-EG" sz="1600" dirty="0" smtClean="0"/>
        </a:p>
        <a:p>
          <a:r>
            <a:rPr lang="en-US" sz="1600" dirty="0" smtClean="0"/>
            <a:t>Islah Reform Index – Issue II</a:t>
          </a:r>
        </a:p>
        <a:p>
          <a:r>
            <a:rPr lang="en-US" sz="1600" b="1" dirty="0" smtClean="0">
              <a:solidFill>
                <a:srgbClr val="FF9900"/>
              </a:solidFill>
            </a:rPr>
            <a:t>2012</a:t>
          </a:r>
          <a:endParaRPr lang="ar-EG" sz="1600" b="1" dirty="0" smtClean="0">
            <a:solidFill>
              <a:srgbClr val="FF9900"/>
            </a:solidFill>
          </a:endParaRPr>
        </a:p>
        <a:p>
          <a:endParaRPr lang="en-US" sz="900" dirty="0"/>
        </a:p>
      </dgm:t>
    </dgm:pt>
    <dgm:pt modelId="{FDC27379-31E4-40C3-819F-479E5C7DFA6D}" type="sibTrans" cxnId="{8B38B48B-492F-48D1-A5D5-B9C0A20BF622}">
      <dgm:prSet/>
      <dgm:spPr/>
      <dgm:t>
        <a:bodyPr/>
        <a:lstStyle/>
        <a:p>
          <a:endParaRPr lang="en-US"/>
        </a:p>
      </dgm:t>
    </dgm:pt>
    <dgm:pt modelId="{05F6630C-718C-420C-818A-D8438EE640F4}" type="parTrans" cxnId="{8B38B48B-492F-48D1-A5D5-B9C0A20BF622}">
      <dgm:prSet/>
      <dgm:spPr/>
      <dgm:t>
        <a:bodyPr/>
        <a:lstStyle/>
        <a:p>
          <a:endParaRPr lang="en-US"/>
        </a:p>
      </dgm:t>
    </dgm:pt>
    <dgm:pt modelId="{18AFEF1B-CECA-480F-B7E2-E54B45B0DE1D}">
      <dgm:prSet custT="1"/>
      <dgm:spPr/>
      <dgm:t>
        <a:bodyPr/>
        <a:lstStyle/>
        <a:p>
          <a:r>
            <a:rPr lang="en-US" sz="1600" dirty="0" smtClean="0"/>
            <a:t>Position Papers </a:t>
          </a:r>
          <a:r>
            <a:rPr lang="en-US" sz="1600" b="1" dirty="0" smtClean="0">
              <a:solidFill>
                <a:srgbClr val="FF9900"/>
              </a:solidFill>
            </a:rPr>
            <a:t>2011</a:t>
          </a:r>
          <a:endParaRPr lang="ar-EG" sz="1600" b="1" dirty="0" smtClean="0">
            <a:solidFill>
              <a:srgbClr val="FF9900"/>
            </a:solidFill>
          </a:endParaRPr>
        </a:p>
        <a:p>
          <a:r>
            <a:rPr lang="en-US" sz="1600" dirty="0" smtClean="0"/>
            <a:t>Decentralization -</a:t>
          </a:r>
          <a:r>
            <a:rPr lang="ar-EG" sz="1600" dirty="0" smtClean="0"/>
            <a:t> </a:t>
          </a:r>
          <a:r>
            <a:rPr lang="en-US" sz="1600" dirty="0" smtClean="0"/>
            <a:t>Administrative Development Access to Finance</a:t>
          </a:r>
          <a:endParaRPr lang="en-US" sz="1600" dirty="0"/>
        </a:p>
      </dgm:t>
    </dgm:pt>
    <dgm:pt modelId="{81C1F17A-3241-44C2-A7E3-325314B930BB}" type="sibTrans" cxnId="{43A83273-1A2D-4A99-A126-FFCD03C75D16}">
      <dgm:prSet/>
      <dgm:spPr/>
      <dgm:t>
        <a:bodyPr/>
        <a:lstStyle/>
        <a:p>
          <a:endParaRPr lang="en-US"/>
        </a:p>
      </dgm:t>
    </dgm:pt>
    <dgm:pt modelId="{0A9F30F4-EE22-4CA7-A22C-E3677A9EFA75}" type="parTrans" cxnId="{43A83273-1A2D-4A99-A126-FFCD03C75D16}">
      <dgm:prSet/>
      <dgm:spPr/>
      <dgm:t>
        <a:bodyPr/>
        <a:lstStyle/>
        <a:p>
          <a:endParaRPr lang="en-US"/>
        </a:p>
      </dgm:t>
    </dgm:pt>
    <dgm:pt modelId="{E040989F-4F81-4F1E-8351-C7158B568EBD}" type="pres">
      <dgm:prSet presAssocID="{6230BE83-B48C-4070-855E-3B1EFD3AC268}" presName="compositeShape" presStyleCnt="0">
        <dgm:presLayoutVars>
          <dgm:dir/>
          <dgm:resizeHandles/>
        </dgm:presLayoutVars>
      </dgm:prSet>
      <dgm:spPr/>
    </dgm:pt>
    <dgm:pt modelId="{666FC4F0-8DF4-4624-BB90-3A113A379D8B}" type="pres">
      <dgm:prSet presAssocID="{6230BE83-B48C-4070-855E-3B1EFD3AC268}" presName="pyramid" presStyleLbl="node1" presStyleIdx="0" presStyleCnt="1" custLinFactNeighborX="-718"/>
      <dgm:spPr/>
    </dgm:pt>
    <dgm:pt modelId="{B6B1D8DA-CAC4-46D8-A7B6-EDF9DE075535}" type="pres">
      <dgm:prSet presAssocID="{6230BE83-B48C-4070-855E-3B1EFD3AC268}" presName="theList" presStyleCnt="0"/>
      <dgm:spPr/>
    </dgm:pt>
    <dgm:pt modelId="{4C0F56B3-0089-40FD-8FB6-24C2B051E900}" type="pres">
      <dgm:prSet presAssocID="{530A4812-50A5-4217-94A3-F8287F1E50E1}" presName="aNode" presStyleLbl="fgAcc1" presStyleIdx="0" presStyleCnt="5" custScaleX="143508" custLinFactY="9124" custLinFactNeighborX="-51371" custLinFactNeighborY="100000">
        <dgm:presLayoutVars>
          <dgm:bulletEnabled val="1"/>
        </dgm:presLayoutVars>
      </dgm:prSet>
      <dgm:spPr/>
      <dgm:t>
        <a:bodyPr/>
        <a:lstStyle/>
        <a:p>
          <a:endParaRPr lang="en-US"/>
        </a:p>
      </dgm:t>
    </dgm:pt>
    <dgm:pt modelId="{29C1A64D-A7E0-4AB6-9455-5AA6B483D483}" type="pres">
      <dgm:prSet presAssocID="{530A4812-50A5-4217-94A3-F8287F1E50E1}" presName="aSpace" presStyleCnt="0"/>
      <dgm:spPr/>
    </dgm:pt>
    <dgm:pt modelId="{0DBEA0ED-A5DE-4ECE-9859-CABB92CA3AC6}" type="pres">
      <dgm:prSet presAssocID="{8FC6531B-CB70-4CD1-9909-D8CB0A246D62}" presName="aNode" presStyleLbl="fgAcc1" presStyleIdx="1" presStyleCnt="5" custScaleX="142695" custScaleY="124736" custLinFactY="23155" custLinFactNeighborX="-51005" custLinFactNeighborY="100000">
        <dgm:presLayoutVars>
          <dgm:bulletEnabled val="1"/>
        </dgm:presLayoutVars>
      </dgm:prSet>
      <dgm:spPr/>
      <dgm:t>
        <a:bodyPr/>
        <a:lstStyle/>
        <a:p>
          <a:endParaRPr lang="en-US"/>
        </a:p>
      </dgm:t>
    </dgm:pt>
    <dgm:pt modelId="{5A9F0F59-D5E6-4728-A5B7-58CB74FBAD54}" type="pres">
      <dgm:prSet presAssocID="{8FC6531B-CB70-4CD1-9909-D8CB0A246D62}" presName="aSpace" presStyleCnt="0"/>
      <dgm:spPr/>
    </dgm:pt>
    <dgm:pt modelId="{789F8417-80F2-4E6A-9EE8-BD5F9BE7EA10}" type="pres">
      <dgm:prSet presAssocID="{18AFEF1B-CECA-480F-B7E2-E54B45B0DE1D}" presName="aNode" presStyleLbl="fgAcc1" presStyleIdx="2" presStyleCnt="5" custScaleX="142294" custScaleY="132857" custLinFactY="37186" custLinFactNeighborX="-51005" custLinFactNeighborY="100000">
        <dgm:presLayoutVars>
          <dgm:bulletEnabled val="1"/>
        </dgm:presLayoutVars>
      </dgm:prSet>
      <dgm:spPr/>
      <dgm:t>
        <a:bodyPr/>
        <a:lstStyle/>
        <a:p>
          <a:endParaRPr lang="en-US"/>
        </a:p>
      </dgm:t>
    </dgm:pt>
    <dgm:pt modelId="{18A38A48-6F31-47DE-99D6-6617213AD742}" type="pres">
      <dgm:prSet presAssocID="{18AFEF1B-CECA-480F-B7E2-E54B45B0DE1D}" presName="aSpace" presStyleCnt="0"/>
      <dgm:spPr/>
    </dgm:pt>
    <dgm:pt modelId="{4A115DD8-7DC1-4732-8CFD-CA2B230CD812}" type="pres">
      <dgm:prSet presAssocID="{039CA5D7-4C9C-4437-BFA2-479DD4B6671E}" presName="aNode" presStyleLbl="fgAcc1" presStyleIdx="3" presStyleCnt="5" custScaleX="142208" custLinFactY="39714" custLinFactNeighborX="-51005" custLinFactNeighborY="100000">
        <dgm:presLayoutVars>
          <dgm:bulletEnabled val="1"/>
        </dgm:presLayoutVars>
      </dgm:prSet>
      <dgm:spPr/>
      <dgm:t>
        <a:bodyPr/>
        <a:lstStyle/>
        <a:p>
          <a:endParaRPr lang="en-US"/>
        </a:p>
      </dgm:t>
    </dgm:pt>
    <dgm:pt modelId="{85A6F907-58F3-4670-AD73-49766F608C1B}" type="pres">
      <dgm:prSet presAssocID="{039CA5D7-4C9C-4437-BFA2-479DD4B6671E}" presName="aSpace" presStyleCnt="0"/>
      <dgm:spPr/>
    </dgm:pt>
    <dgm:pt modelId="{8C326CF8-85BB-41BA-B66A-C9C0B7FED9B7}" type="pres">
      <dgm:prSet presAssocID="{2ECC2D8E-D493-4DAC-8303-2A00621A0F69}" presName="aNode" presStyleLbl="fgAcc1" presStyleIdx="4" presStyleCnt="5" custScaleX="141559" custLinFactY="42242" custLinFactNeighborX="-51005" custLinFactNeighborY="100000">
        <dgm:presLayoutVars>
          <dgm:bulletEnabled val="1"/>
        </dgm:presLayoutVars>
      </dgm:prSet>
      <dgm:spPr/>
      <dgm:t>
        <a:bodyPr/>
        <a:lstStyle/>
        <a:p>
          <a:endParaRPr lang="en-US"/>
        </a:p>
      </dgm:t>
    </dgm:pt>
    <dgm:pt modelId="{71B894B4-6D70-486C-8CC8-E550C91671F3}" type="pres">
      <dgm:prSet presAssocID="{2ECC2D8E-D493-4DAC-8303-2A00621A0F69}" presName="aSpace" presStyleCnt="0"/>
      <dgm:spPr/>
    </dgm:pt>
  </dgm:ptLst>
  <dgm:cxnLst>
    <dgm:cxn modelId="{8B38B48B-492F-48D1-A5D5-B9C0A20BF622}" srcId="{6230BE83-B48C-4070-855E-3B1EFD3AC268}" destId="{8FC6531B-CB70-4CD1-9909-D8CB0A246D62}" srcOrd="1" destOrd="0" parTransId="{05F6630C-718C-420C-818A-D8438EE640F4}" sibTransId="{FDC27379-31E4-40C3-819F-479E5C7DFA6D}"/>
    <dgm:cxn modelId="{3A198224-D5DF-4D37-87B0-ABCD57F3D081}" type="presOf" srcId="{2ECC2D8E-D493-4DAC-8303-2A00621A0F69}" destId="{8C326CF8-85BB-41BA-B66A-C9C0B7FED9B7}" srcOrd="0" destOrd="0" presId="urn:microsoft.com/office/officeart/2005/8/layout/pyramid2"/>
    <dgm:cxn modelId="{9814C37D-B7E4-4855-915F-AFCF6B2F0C4C}" type="presOf" srcId="{039CA5D7-4C9C-4437-BFA2-479DD4B6671E}" destId="{4A115DD8-7DC1-4732-8CFD-CA2B230CD812}" srcOrd="0" destOrd="0" presId="urn:microsoft.com/office/officeart/2005/8/layout/pyramid2"/>
    <dgm:cxn modelId="{C8515733-8A12-4653-AFA5-5D4CBBFB10BA}" type="presOf" srcId="{8FC6531B-CB70-4CD1-9909-D8CB0A246D62}" destId="{0DBEA0ED-A5DE-4ECE-9859-CABB92CA3AC6}" srcOrd="0" destOrd="0" presId="urn:microsoft.com/office/officeart/2005/8/layout/pyramid2"/>
    <dgm:cxn modelId="{43A83273-1A2D-4A99-A126-FFCD03C75D16}" srcId="{6230BE83-B48C-4070-855E-3B1EFD3AC268}" destId="{18AFEF1B-CECA-480F-B7E2-E54B45B0DE1D}" srcOrd="2" destOrd="0" parTransId="{0A9F30F4-EE22-4CA7-A22C-E3677A9EFA75}" sibTransId="{81C1F17A-3241-44C2-A7E3-325314B930BB}"/>
    <dgm:cxn modelId="{146F26A9-438B-4412-A677-B2453B7C455C}" type="presOf" srcId="{6230BE83-B48C-4070-855E-3B1EFD3AC268}" destId="{E040989F-4F81-4F1E-8351-C7158B568EBD}" srcOrd="0" destOrd="0" presId="urn:microsoft.com/office/officeart/2005/8/layout/pyramid2"/>
    <dgm:cxn modelId="{526C483D-BECA-47DE-932A-435873515DE5}" type="presOf" srcId="{530A4812-50A5-4217-94A3-F8287F1E50E1}" destId="{4C0F56B3-0089-40FD-8FB6-24C2B051E900}" srcOrd="0" destOrd="0" presId="urn:microsoft.com/office/officeart/2005/8/layout/pyramid2"/>
    <dgm:cxn modelId="{DD7AD69C-0696-482A-9719-DD570271DBE1}" srcId="{6230BE83-B48C-4070-855E-3B1EFD3AC268}" destId="{039CA5D7-4C9C-4437-BFA2-479DD4B6671E}" srcOrd="3" destOrd="0" parTransId="{1600C84B-B9EE-4120-A795-646ABA645B08}" sibTransId="{80C0E99B-CFF7-4981-B2A0-ACEDADAFED6F}"/>
    <dgm:cxn modelId="{D6C54774-092C-42ED-8EA5-E7E22ED0CD4F}" type="presOf" srcId="{18AFEF1B-CECA-480F-B7E2-E54B45B0DE1D}" destId="{789F8417-80F2-4E6A-9EE8-BD5F9BE7EA10}" srcOrd="0" destOrd="0" presId="urn:microsoft.com/office/officeart/2005/8/layout/pyramid2"/>
    <dgm:cxn modelId="{D4E2A1FB-5AF9-40FE-82F4-CCBD026A9916}" srcId="{6230BE83-B48C-4070-855E-3B1EFD3AC268}" destId="{2ECC2D8E-D493-4DAC-8303-2A00621A0F69}" srcOrd="4" destOrd="0" parTransId="{C941BC99-AB11-4A8A-B054-A976EC8C1780}" sibTransId="{438B5571-23D7-485E-A180-9063090E8DBF}"/>
    <dgm:cxn modelId="{06312B6C-6CDD-4277-9A49-805EA3C3DBC6}" srcId="{6230BE83-B48C-4070-855E-3B1EFD3AC268}" destId="{530A4812-50A5-4217-94A3-F8287F1E50E1}" srcOrd="0" destOrd="0" parTransId="{B6C2A086-D3DE-45E8-AEB3-9B958A9C1EFE}" sibTransId="{81713A32-7DD9-4D1A-8F13-535FE44DE3C8}"/>
    <dgm:cxn modelId="{D84EB01E-7ED1-4F9C-9459-0D87453125DF}" type="presParOf" srcId="{E040989F-4F81-4F1E-8351-C7158B568EBD}" destId="{666FC4F0-8DF4-4624-BB90-3A113A379D8B}" srcOrd="0" destOrd="0" presId="urn:microsoft.com/office/officeart/2005/8/layout/pyramid2"/>
    <dgm:cxn modelId="{2BCE96FD-401A-4465-99EC-357747073019}" type="presParOf" srcId="{E040989F-4F81-4F1E-8351-C7158B568EBD}" destId="{B6B1D8DA-CAC4-46D8-A7B6-EDF9DE075535}" srcOrd="1" destOrd="0" presId="urn:microsoft.com/office/officeart/2005/8/layout/pyramid2"/>
    <dgm:cxn modelId="{E850FBF2-378D-46D3-91DF-35C7BA0533FA}" type="presParOf" srcId="{B6B1D8DA-CAC4-46D8-A7B6-EDF9DE075535}" destId="{4C0F56B3-0089-40FD-8FB6-24C2B051E900}" srcOrd="0" destOrd="0" presId="urn:microsoft.com/office/officeart/2005/8/layout/pyramid2"/>
    <dgm:cxn modelId="{4F7934C4-C3FB-48E0-9C51-245BEAB88EB6}" type="presParOf" srcId="{B6B1D8DA-CAC4-46D8-A7B6-EDF9DE075535}" destId="{29C1A64D-A7E0-4AB6-9455-5AA6B483D483}" srcOrd="1" destOrd="0" presId="urn:microsoft.com/office/officeart/2005/8/layout/pyramid2"/>
    <dgm:cxn modelId="{42B37F79-A9D7-47F4-ACBF-486E934AB1B2}" type="presParOf" srcId="{B6B1D8DA-CAC4-46D8-A7B6-EDF9DE075535}" destId="{0DBEA0ED-A5DE-4ECE-9859-CABB92CA3AC6}" srcOrd="2" destOrd="0" presId="urn:microsoft.com/office/officeart/2005/8/layout/pyramid2"/>
    <dgm:cxn modelId="{F44C3E77-1EE4-47AF-8A3A-D979AC2DADA7}" type="presParOf" srcId="{B6B1D8DA-CAC4-46D8-A7B6-EDF9DE075535}" destId="{5A9F0F59-D5E6-4728-A5B7-58CB74FBAD54}" srcOrd="3" destOrd="0" presId="urn:microsoft.com/office/officeart/2005/8/layout/pyramid2"/>
    <dgm:cxn modelId="{26EF1DF4-8B2E-4DD7-BCC4-4C450A552566}" type="presParOf" srcId="{B6B1D8DA-CAC4-46D8-A7B6-EDF9DE075535}" destId="{789F8417-80F2-4E6A-9EE8-BD5F9BE7EA10}" srcOrd="4" destOrd="0" presId="urn:microsoft.com/office/officeart/2005/8/layout/pyramid2"/>
    <dgm:cxn modelId="{D8F42335-DDB2-40C3-979F-2F1474A9A50A}" type="presParOf" srcId="{B6B1D8DA-CAC4-46D8-A7B6-EDF9DE075535}" destId="{18A38A48-6F31-47DE-99D6-6617213AD742}" srcOrd="5" destOrd="0" presId="urn:microsoft.com/office/officeart/2005/8/layout/pyramid2"/>
    <dgm:cxn modelId="{3397ABBE-6999-41BE-AB3E-F76F4D04A0B2}" type="presParOf" srcId="{B6B1D8DA-CAC4-46D8-A7B6-EDF9DE075535}" destId="{4A115DD8-7DC1-4732-8CFD-CA2B230CD812}" srcOrd="6" destOrd="0" presId="urn:microsoft.com/office/officeart/2005/8/layout/pyramid2"/>
    <dgm:cxn modelId="{390D0659-9A7E-49B3-AF10-DE61DD4D5EAE}" type="presParOf" srcId="{B6B1D8DA-CAC4-46D8-A7B6-EDF9DE075535}" destId="{85A6F907-58F3-4670-AD73-49766F608C1B}" srcOrd="7" destOrd="0" presId="urn:microsoft.com/office/officeart/2005/8/layout/pyramid2"/>
    <dgm:cxn modelId="{57CE1FC7-6AD7-401A-8CA7-9BBAD29D981C}" type="presParOf" srcId="{B6B1D8DA-CAC4-46D8-A7B6-EDF9DE075535}" destId="{8C326CF8-85BB-41BA-B66A-C9C0B7FED9B7}" srcOrd="8" destOrd="0" presId="urn:microsoft.com/office/officeart/2005/8/layout/pyramid2"/>
    <dgm:cxn modelId="{E9115BCB-5105-483A-8906-B798E256B082}" type="presParOf" srcId="{B6B1D8DA-CAC4-46D8-A7B6-EDF9DE075535}" destId="{71B894B4-6D70-486C-8CC8-E550C91671F3}" srcOrd="9"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2B1AD-1AD3-4BE9-8ED7-61981E16E055}">
      <dsp:nvSpPr>
        <dsp:cNvPr id="0" name=""/>
        <dsp:cNvSpPr/>
      </dsp:nvSpPr>
      <dsp:spPr>
        <a:xfrm>
          <a:off x="1746726" y="629703"/>
          <a:ext cx="4202747" cy="4202747"/>
        </a:xfrm>
        <a:prstGeom prst="blockArc">
          <a:avLst>
            <a:gd name="adj1" fmla="val 9000000"/>
            <a:gd name="adj2" fmla="val 1620000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23B76-623B-44E4-AEC0-84543796C411}">
      <dsp:nvSpPr>
        <dsp:cNvPr id="0" name=""/>
        <dsp:cNvSpPr/>
      </dsp:nvSpPr>
      <dsp:spPr>
        <a:xfrm>
          <a:off x="1746726" y="629703"/>
          <a:ext cx="4202747" cy="4202747"/>
        </a:xfrm>
        <a:prstGeom prst="blockArc">
          <a:avLst>
            <a:gd name="adj1" fmla="val 1800000"/>
            <a:gd name="adj2" fmla="val 900000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5C420D-2EDC-49F6-89E1-7C8FC41F9DF8}">
      <dsp:nvSpPr>
        <dsp:cNvPr id="0" name=""/>
        <dsp:cNvSpPr/>
      </dsp:nvSpPr>
      <dsp:spPr>
        <a:xfrm>
          <a:off x="1746726" y="629703"/>
          <a:ext cx="4202747" cy="4202747"/>
        </a:xfrm>
        <a:prstGeom prst="blockArc">
          <a:avLst>
            <a:gd name="adj1" fmla="val 16200000"/>
            <a:gd name="adj2" fmla="val 1800000"/>
            <a:gd name="adj3" fmla="val 464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B84B7-CE43-414D-BEA5-589E001EF4A9}">
      <dsp:nvSpPr>
        <dsp:cNvPr id="0" name=""/>
        <dsp:cNvSpPr/>
      </dsp:nvSpPr>
      <dsp:spPr>
        <a:xfrm>
          <a:off x="2880438" y="1763415"/>
          <a:ext cx="1935323" cy="193532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b="1" kern="1200" smtClean="0"/>
            <a:t>Egypt</a:t>
          </a:r>
          <a:endParaRPr lang="en-US" sz="4200" b="1" kern="1200" dirty="0"/>
        </a:p>
      </dsp:txBody>
      <dsp:txXfrm>
        <a:off x="3163859" y="2046836"/>
        <a:ext cx="1368481" cy="1368481"/>
      </dsp:txXfrm>
    </dsp:sp>
    <dsp:sp modelId="{238EA000-2495-4BCA-B022-AD00D77FEE1E}">
      <dsp:nvSpPr>
        <dsp:cNvPr id="0" name=""/>
        <dsp:cNvSpPr/>
      </dsp:nvSpPr>
      <dsp:spPr>
        <a:xfrm>
          <a:off x="3170736" y="1110"/>
          <a:ext cx="1354726" cy="135472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Political</a:t>
          </a:r>
          <a:endParaRPr lang="en-US" sz="1800" kern="1200" dirty="0"/>
        </a:p>
      </dsp:txBody>
      <dsp:txXfrm>
        <a:off x="3369131" y="199505"/>
        <a:ext cx="957936" cy="957936"/>
      </dsp:txXfrm>
    </dsp:sp>
    <dsp:sp modelId="{8D7F3B63-7DDB-4D11-9313-17AAB7338F4A}">
      <dsp:nvSpPr>
        <dsp:cNvPr id="0" name=""/>
        <dsp:cNvSpPr/>
      </dsp:nvSpPr>
      <dsp:spPr>
        <a:xfrm>
          <a:off x="4948343" y="3080016"/>
          <a:ext cx="1354726" cy="135472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Social</a:t>
          </a:r>
          <a:endParaRPr lang="en-US" sz="1800" kern="1200" dirty="0"/>
        </a:p>
      </dsp:txBody>
      <dsp:txXfrm>
        <a:off x="5146738" y="3278411"/>
        <a:ext cx="957936" cy="957936"/>
      </dsp:txXfrm>
    </dsp:sp>
    <dsp:sp modelId="{48E08149-5FF2-4869-92EC-001EF7640422}">
      <dsp:nvSpPr>
        <dsp:cNvPr id="0" name=""/>
        <dsp:cNvSpPr/>
      </dsp:nvSpPr>
      <dsp:spPr>
        <a:xfrm>
          <a:off x="1393129" y="3080016"/>
          <a:ext cx="1354726" cy="135472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Economic</a:t>
          </a:r>
          <a:endParaRPr lang="en-US" sz="1800" kern="1200" dirty="0"/>
        </a:p>
      </dsp:txBody>
      <dsp:txXfrm>
        <a:off x="1591524" y="3278411"/>
        <a:ext cx="957936" cy="957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BA99B-8554-4231-BE5D-AC6071EA352C}">
      <dsp:nvSpPr>
        <dsp:cNvPr id="0" name=""/>
        <dsp:cNvSpPr/>
      </dsp:nvSpPr>
      <dsp:spPr>
        <a:xfrm>
          <a:off x="0" y="323859"/>
          <a:ext cx="6979622" cy="164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696" tIns="374904" rIns="54169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18 Committees</a:t>
          </a:r>
          <a:endParaRPr lang="en-US" sz="1800" kern="1200" dirty="0"/>
        </a:p>
        <a:p>
          <a:pPr marL="171450" lvl="1" indent="-171450" algn="l" defTabSz="800100">
            <a:lnSpc>
              <a:spcPct val="90000"/>
            </a:lnSpc>
            <a:spcBef>
              <a:spcPct val="0"/>
            </a:spcBef>
            <a:spcAft>
              <a:spcPct val="15000"/>
            </a:spcAft>
            <a:buChar char="••"/>
          </a:pPr>
          <a:r>
            <a:rPr lang="en-US" sz="1800" kern="1200" dirty="0" smtClean="0"/>
            <a:t>Business sectors</a:t>
          </a:r>
          <a:endParaRPr lang="en-US" sz="1800" kern="1200" dirty="0"/>
        </a:p>
        <a:p>
          <a:pPr marL="171450" lvl="1" indent="-171450" algn="l" defTabSz="800100">
            <a:lnSpc>
              <a:spcPct val="90000"/>
            </a:lnSpc>
            <a:spcBef>
              <a:spcPct val="0"/>
            </a:spcBef>
            <a:spcAft>
              <a:spcPct val="15000"/>
            </a:spcAft>
            <a:buChar char="••"/>
          </a:pPr>
          <a:r>
            <a:rPr lang="en-US" sz="1800" kern="1200" dirty="0" smtClean="0"/>
            <a:t>Cross </a:t>
          </a:r>
          <a:r>
            <a:rPr lang="en-US" sz="1800" kern="1200" dirty="0" err="1" smtClean="0"/>
            <a:t>Sectoral</a:t>
          </a:r>
          <a:r>
            <a:rPr lang="en-US" sz="1800" kern="1200" dirty="0" smtClean="0"/>
            <a:t> Services</a:t>
          </a:r>
          <a:endParaRPr lang="en-US" sz="1800" kern="1200" dirty="0"/>
        </a:p>
        <a:p>
          <a:pPr marL="171450" lvl="1" indent="-171450" algn="l" defTabSz="800100">
            <a:lnSpc>
              <a:spcPct val="90000"/>
            </a:lnSpc>
            <a:spcBef>
              <a:spcPct val="0"/>
            </a:spcBef>
            <a:spcAft>
              <a:spcPct val="15000"/>
            </a:spcAft>
            <a:buChar char="••"/>
          </a:pPr>
          <a:r>
            <a:rPr lang="en-US" sz="1800" kern="1200" dirty="0" smtClean="0"/>
            <a:t>Development Programs</a:t>
          </a:r>
          <a:endParaRPr lang="en-US" sz="1800" kern="1200" dirty="0"/>
        </a:p>
      </dsp:txBody>
      <dsp:txXfrm>
        <a:off x="0" y="323859"/>
        <a:ext cx="6979622" cy="1644300"/>
      </dsp:txXfrm>
    </dsp:sp>
    <dsp:sp modelId="{654CD9B0-66AA-412A-96D8-CA1F144D240C}">
      <dsp:nvSpPr>
        <dsp:cNvPr id="0" name=""/>
        <dsp:cNvSpPr/>
      </dsp:nvSpPr>
      <dsp:spPr>
        <a:xfrm>
          <a:off x="348981" y="58179"/>
          <a:ext cx="488573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69" tIns="0" rIns="184669" bIns="0" numCol="1" spcCol="1270" anchor="ctr" anchorCtr="0">
          <a:noAutofit/>
        </a:bodyPr>
        <a:lstStyle/>
        <a:p>
          <a:pPr lvl="0" algn="l" defTabSz="1066800">
            <a:lnSpc>
              <a:spcPct val="90000"/>
            </a:lnSpc>
            <a:spcBef>
              <a:spcPct val="0"/>
            </a:spcBef>
            <a:spcAft>
              <a:spcPct val="35000"/>
            </a:spcAft>
          </a:pPr>
          <a:r>
            <a:rPr lang="en-US" sz="2400" b="1" kern="1200" dirty="0" smtClean="0"/>
            <a:t>Member Services</a:t>
          </a:r>
          <a:endParaRPr lang="en-US" sz="2400" b="1" kern="1200" dirty="0"/>
        </a:p>
      </dsp:txBody>
      <dsp:txXfrm>
        <a:off x="374920" y="84118"/>
        <a:ext cx="4833857" cy="479482"/>
      </dsp:txXfrm>
    </dsp:sp>
    <dsp:sp modelId="{AD2FD9C7-A883-419D-898E-009C5DC4C299}">
      <dsp:nvSpPr>
        <dsp:cNvPr id="0" name=""/>
        <dsp:cNvSpPr/>
      </dsp:nvSpPr>
      <dsp:spPr>
        <a:xfrm>
          <a:off x="0" y="2331039"/>
          <a:ext cx="6979622"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696" tIns="374904" rIns="54169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Microfinance Project</a:t>
          </a:r>
          <a:endParaRPr lang="en-US" sz="1800" kern="1200" dirty="0"/>
        </a:p>
        <a:p>
          <a:pPr marL="171450" lvl="1" indent="-171450" algn="l" defTabSz="800100">
            <a:lnSpc>
              <a:spcPct val="90000"/>
            </a:lnSpc>
            <a:spcBef>
              <a:spcPct val="0"/>
            </a:spcBef>
            <a:spcAft>
              <a:spcPct val="15000"/>
            </a:spcAft>
            <a:buChar char="••"/>
          </a:pPr>
          <a:r>
            <a:rPr lang="en-US" sz="1800" kern="1200" dirty="0" smtClean="0"/>
            <a:t>Community Service Activities</a:t>
          </a:r>
          <a:endParaRPr lang="en-US" sz="1800" kern="1200" dirty="0"/>
        </a:p>
        <a:p>
          <a:pPr marL="171450" lvl="1" indent="-171450" algn="l" defTabSz="800100">
            <a:lnSpc>
              <a:spcPct val="90000"/>
            </a:lnSpc>
            <a:spcBef>
              <a:spcPct val="0"/>
            </a:spcBef>
            <a:spcAft>
              <a:spcPct val="15000"/>
            </a:spcAft>
            <a:buChar char="••"/>
          </a:pPr>
          <a:r>
            <a:rPr lang="en-US" sz="1800" kern="1200" dirty="0" smtClean="0"/>
            <a:t>Philanthropic Activities</a:t>
          </a:r>
          <a:endParaRPr lang="en-US" sz="1800" kern="1200" dirty="0"/>
        </a:p>
      </dsp:txBody>
      <dsp:txXfrm>
        <a:off x="0" y="2331039"/>
        <a:ext cx="6979622" cy="1360800"/>
      </dsp:txXfrm>
    </dsp:sp>
    <dsp:sp modelId="{A8911CED-9DE3-43A5-BE19-6E9610F56BC8}">
      <dsp:nvSpPr>
        <dsp:cNvPr id="0" name=""/>
        <dsp:cNvSpPr/>
      </dsp:nvSpPr>
      <dsp:spPr>
        <a:xfrm>
          <a:off x="348981" y="2065359"/>
          <a:ext cx="488573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69" tIns="0" rIns="184669" bIns="0" numCol="1" spcCol="1270" anchor="ctr" anchorCtr="0">
          <a:noAutofit/>
        </a:bodyPr>
        <a:lstStyle/>
        <a:p>
          <a:pPr lvl="0" algn="l" defTabSz="1066800">
            <a:lnSpc>
              <a:spcPct val="90000"/>
            </a:lnSpc>
            <a:spcBef>
              <a:spcPct val="0"/>
            </a:spcBef>
            <a:spcAft>
              <a:spcPct val="35000"/>
            </a:spcAft>
          </a:pPr>
          <a:r>
            <a:rPr lang="en-US" sz="2400" b="1" kern="1200" dirty="0" smtClean="0"/>
            <a:t>Community Development</a:t>
          </a:r>
          <a:endParaRPr lang="en-US" sz="2400" b="1" kern="1200" dirty="0"/>
        </a:p>
      </dsp:txBody>
      <dsp:txXfrm>
        <a:off x="374920" y="2091298"/>
        <a:ext cx="4833857" cy="479482"/>
      </dsp:txXfrm>
    </dsp:sp>
    <dsp:sp modelId="{B48ACC11-91C2-419C-92A0-015BB04DFC49}">
      <dsp:nvSpPr>
        <dsp:cNvPr id="0" name=""/>
        <dsp:cNvSpPr/>
      </dsp:nvSpPr>
      <dsp:spPr>
        <a:xfrm>
          <a:off x="0" y="4054720"/>
          <a:ext cx="6979622" cy="136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1696" tIns="374904" rIns="54169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Evidence Based Advocacy (</a:t>
          </a:r>
          <a:r>
            <a:rPr lang="en-US" sz="1800" kern="1200" dirty="0" err="1" smtClean="0"/>
            <a:t>Islah</a:t>
          </a:r>
          <a:r>
            <a:rPr lang="en-US" sz="1800" kern="1200" dirty="0" smtClean="0"/>
            <a:t>, MRI)</a:t>
          </a:r>
          <a:endParaRPr lang="en-US" sz="1800" kern="1200" dirty="0"/>
        </a:p>
        <a:p>
          <a:pPr marL="171450" lvl="1" indent="-171450" algn="l" defTabSz="800100">
            <a:lnSpc>
              <a:spcPct val="90000"/>
            </a:lnSpc>
            <a:spcBef>
              <a:spcPct val="0"/>
            </a:spcBef>
            <a:spcAft>
              <a:spcPct val="15000"/>
            </a:spcAft>
            <a:buChar char="••"/>
          </a:pPr>
          <a:r>
            <a:rPr lang="en-US" sz="1800" kern="1200" dirty="0" smtClean="0"/>
            <a:t>National Dialogue</a:t>
          </a:r>
          <a:endParaRPr lang="en-US" sz="1800" kern="1200" dirty="0"/>
        </a:p>
        <a:p>
          <a:pPr marL="171450" lvl="1" indent="-171450" algn="l" defTabSz="800100">
            <a:lnSpc>
              <a:spcPct val="90000"/>
            </a:lnSpc>
            <a:spcBef>
              <a:spcPct val="0"/>
            </a:spcBef>
            <a:spcAft>
              <a:spcPct val="15000"/>
            </a:spcAft>
            <a:buChar char="••"/>
          </a:pPr>
          <a:r>
            <a:rPr lang="en-US" sz="1800" kern="1200" dirty="0" smtClean="0"/>
            <a:t>Subnational Dialogue </a:t>
          </a:r>
          <a:endParaRPr lang="en-US" sz="1800" kern="1200" dirty="0"/>
        </a:p>
      </dsp:txBody>
      <dsp:txXfrm>
        <a:off x="0" y="4054720"/>
        <a:ext cx="6979622" cy="1360800"/>
      </dsp:txXfrm>
    </dsp:sp>
    <dsp:sp modelId="{F985F4CE-AC79-4A20-ABA2-0F4470B7D66C}">
      <dsp:nvSpPr>
        <dsp:cNvPr id="0" name=""/>
        <dsp:cNvSpPr/>
      </dsp:nvSpPr>
      <dsp:spPr>
        <a:xfrm>
          <a:off x="348981" y="3789040"/>
          <a:ext cx="4885735"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669" tIns="0" rIns="184669" bIns="0" numCol="1" spcCol="1270" anchor="ctr" anchorCtr="0">
          <a:noAutofit/>
        </a:bodyPr>
        <a:lstStyle/>
        <a:p>
          <a:pPr lvl="0" algn="l" defTabSz="1066800">
            <a:lnSpc>
              <a:spcPct val="90000"/>
            </a:lnSpc>
            <a:spcBef>
              <a:spcPct val="0"/>
            </a:spcBef>
            <a:spcAft>
              <a:spcPct val="35000"/>
            </a:spcAft>
          </a:pPr>
          <a:r>
            <a:rPr lang="en-US" sz="2400" b="1" kern="1200" dirty="0" smtClean="0"/>
            <a:t>Advocacy</a:t>
          </a:r>
          <a:endParaRPr lang="en-US" sz="2400" b="1" kern="1200" dirty="0"/>
        </a:p>
      </dsp:txBody>
      <dsp:txXfrm>
        <a:off x="374920" y="3814979"/>
        <a:ext cx="4833857"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F220E-862C-4669-847E-2768F38CC024}">
      <dsp:nvSpPr>
        <dsp:cNvPr id="0" name=""/>
        <dsp:cNvSpPr/>
      </dsp:nvSpPr>
      <dsp:spPr>
        <a:xfrm>
          <a:off x="2388" y="206469"/>
          <a:ext cx="2396653" cy="958661"/>
        </a:xfrm>
        <a:prstGeom prst="homePlate">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lvl="0" algn="l" defTabSz="711200">
            <a:lnSpc>
              <a:spcPct val="90000"/>
            </a:lnSpc>
            <a:spcBef>
              <a:spcPct val="0"/>
            </a:spcBef>
            <a:spcAft>
              <a:spcPct val="35000"/>
            </a:spcAft>
          </a:pPr>
          <a:r>
            <a:rPr lang="en-US" sz="1600" b="1" kern="1200" dirty="0" smtClean="0"/>
            <a:t>Problem Solving</a:t>
          </a:r>
          <a:endParaRPr lang="en-US" sz="1600" b="1" kern="1200" dirty="0"/>
        </a:p>
      </dsp:txBody>
      <dsp:txXfrm>
        <a:off x="2388" y="206469"/>
        <a:ext cx="2156988" cy="958661"/>
      </dsp:txXfrm>
    </dsp:sp>
    <dsp:sp modelId="{63F9D721-3A05-449C-A3F8-951F0C67F8F4}">
      <dsp:nvSpPr>
        <dsp:cNvPr id="0" name=""/>
        <dsp:cNvSpPr/>
      </dsp:nvSpPr>
      <dsp:spPr>
        <a:xfrm>
          <a:off x="1919711" y="206469"/>
          <a:ext cx="2396653" cy="958661"/>
        </a:xfrm>
        <a:prstGeom prst="chevron">
          <a:avLst/>
        </a:prstGeom>
        <a:solidFill>
          <a:schemeClr val="accent1">
            <a:shade val="50000"/>
            <a:hueOff val="180719"/>
            <a:satOff val="-3780"/>
            <a:lumOff val="210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b="1" kern="1200" dirty="0" smtClean="0"/>
            <a:t>Issue Based Approach</a:t>
          </a:r>
          <a:endParaRPr lang="en-US" sz="1600" b="1" kern="1200" dirty="0"/>
        </a:p>
      </dsp:txBody>
      <dsp:txXfrm>
        <a:off x="2399042" y="206469"/>
        <a:ext cx="1437992" cy="958661"/>
      </dsp:txXfrm>
    </dsp:sp>
    <dsp:sp modelId="{C2C30F8B-91F9-433C-84E8-02D25D49AFF1}">
      <dsp:nvSpPr>
        <dsp:cNvPr id="0" name=""/>
        <dsp:cNvSpPr/>
      </dsp:nvSpPr>
      <dsp:spPr>
        <a:xfrm>
          <a:off x="3837034" y="206469"/>
          <a:ext cx="2396653" cy="958661"/>
        </a:xfrm>
        <a:prstGeom prst="chevron">
          <a:avLst/>
        </a:prstGeom>
        <a:solidFill>
          <a:schemeClr val="accent1">
            <a:shade val="50000"/>
            <a:hueOff val="361437"/>
            <a:satOff val="-7560"/>
            <a:lumOff val="420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b="1" kern="1200" dirty="0" smtClean="0"/>
            <a:t>Demand Driven Advocacy Needs</a:t>
          </a:r>
          <a:endParaRPr lang="en-US" sz="1600" b="1" kern="1200" dirty="0"/>
        </a:p>
      </dsp:txBody>
      <dsp:txXfrm>
        <a:off x="4316365" y="206469"/>
        <a:ext cx="1437992" cy="958661"/>
      </dsp:txXfrm>
    </dsp:sp>
    <dsp:sp modelId="{1E3061BB-A4F0-49B7-B479-4E3C9B4BD391}">
      <dsp:nvSpPr>
        <dsp:cNvPr id="0" name=""/>
        <dsp:cNvSpPr/>
      </dsp:nvSpPr>
      <dsp:spPr>
        <a:xfrm>
          <a:off x="5754357" y="206469"/>
          <a:ext cx="2396653" cy="958661"/>
        </a:xfrm>
        <a:prstGeom prst="chevron">
          <a:avLst/>
        </a:prstGeom>
        <a:solidFill>
          <a:schemeClr val="accent1">
            <a:shade val="50000"/>
            <a:hueOff val="180719"/>
            <a:satOff val="-3780"/>
            <a:lumOff val="210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90000"/>
            </a:lnSpc>
            <a:spcBef>
              <a:spcPct val="0"/>
            </a:spcBef>
            <a:spcAft>
              <a:spcPct val="35000"/>
            </a:spcAft>
          </a:pPr>
          <a:r>
            <a:rPr lang="en-US" sz="1600" b="1" kern="1200" dirty="0" smtClean="0"/>
            <a:t>Collaboration with IFC</a:t>
          </a:r>
          <a:endParaRPr lang="en-US" sz="1600" b="1" kern="1200" dirty="0"/>
        </a:p>
      </dsp:txBody>
      <dsp:txXfrm>
        <a:off x="6233688" y="206469"/>
        <a:ext cx="1437992" cy="958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FC4F0-8DF4-4624-BB90-3A113A379D8B}">
      <dsp:nvSpPr>
        <dsp:cNvPr id="0" name=""/>
        <dsp:cNvSpPr/>
      </dsp:nvSpPr>
      <dsp:spPr>
        <a:xfrm>
          <a:off x="228586" y="0"/>
          <a:ext cx="4707467" cy="470746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F56B3-0089-40FD-8FB6-24C2B051E900}">
      <dsp:nvSpPr>
        <dsp:cNvPr id="0" name=""/>
        <dsp:cNvSpPr/>
      </dsp:nvSpPr>
      <dsp:spPr>
        <a:xfrm>
          <a:off x="378601" y="603522"/>
          <a:ext cx="4391134" cy="6068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Microenterprise Reform Index  - Issue I</a:t>
          </a:r>
          <a:endParaRPr lang="ar-EG" sz="1600" kern="1200" dirty="0" smtClean="0"/>
        </a:p>
        <a:p>
          <a:pPr lvl="0" algn="ctr" defTabSz="711200">
            <a:lnSpc>
              <a:spcPct val="90000"/>
            </a:lnSpc>
            <a:spcBef>
              <a:spcPct val="0"/>
            </a:spcBef>
            <a:spcAft>
              <a:spcPct val="35000"/>
            </a:spcAft>
          </a:pPr>
          <a:r>
            <a:rPr lang="en-US" sz="1600" b="1" kern="1200" dirty="0" smtClean="0">
              <a:solidFill>
                <a:srgbClr val="FF9900"/>
              </a:solidFill>
            </a:rPr>
            <a:t>2013</a:t>
          </a:r>
          <a:endParaRPr lang="en-US" sz="1600" b="1" kern="1200" dirty="0">
            <a:solidFill>
              <a:srgbClr val="FF9900"/>
            </a:solidFill>
          </a:endParaRPr>
        </a:p>
      </dsp:txBody>
      <dsp:txXfrm>
        <a:off x="408224" y="633145"/>
        <a:ext cx="4331888" cy="547575"/>
      </dsp:txXfrm>
    </dsp:sp>
    <dsp:sp modelId="{0DBEA0ED-A5DE-4ECE-9859-CABB92CA3AC6}">
      <dsp:nvSpPr>
        <dsp:cNvPr id="0" name=""/>
        <dsp:cNvSpPr/>
      </dsp:nvSpPr>
      <dsp:spPr>
        <a:xfrm>
          <a:off x="402239" y="1371340"/>
          <a:ext cx="4366258" cy="756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ar-EG" sz="1600" kern="1200" dirty="0" smtClean="0"/>
        </a:p>
        <a:p>
          <a:pPr lvl="0" algn="ctr" defTabSz="711200">
            <a:lnSpc>
              <a:spcPct val="90000"/>
            </a:lnSpc>
            <a:spcBef>
              <a:spcPct val="0"/>
            </a:spcBef>
            <a:spcAft>
              <a:spcPct val="35000"/>
            </a:spcAft>
          </a:pPr>
          <a:r>
            <a:rPr lang="en-US" sz="1600" kern="1200" dirty="0" smtClean="0"/>
            <a:t>Islah Reform Index – Issue II</a:t>
          </a:r>
        </a:p>
        <a:p>
          <a:pPr lvl="0" algn="ctr" defTabSz="711200">
            <a:lnSpc>
              <a:spcPct val="90000"/>
            </a:lnSpc>
            <a:spcBef>
              <a:spcPct val="0"/>
            </a:spcBef>
            <a:spcAft>
              <a:spcPct val="35000"/>
            </a:spcAft>
          </a:pPr>
          <a:r>
            <a:rPr lang="en-US" sz="1600" b="1" kern="1200" dirty="0" smtClean="0">
              <a:solidFill>
                <a:srgbClr val="FF9900"/>
              </a:solidFill>
            </a:rPr>
            <a:t>2012</a:t>
          </a:r>
          <a:endParaRPr lang="ar-EG" sz="1600" b="1" kern="1200" dirty="0" smtClean="0">
            <a:solidFill>
              <a:srgbClr val="FF9900"/>
            </a:solidFill>
          </a:endParaRPr>
        </a:p>
        <a:p>
          <a:pPr lvl="0" algn="ctr" defTabSz="711200">
            <a:lnSpc>
              <a:spcPct val="90000"/>
            </a:lnSpc>
            <a:spcBef>
              <a:spcPct val="0"/>
            </a:spcBef>
            <a:spcAft>
              <a:spcPct val="35000"/>
            </a:spcAft>
          </a:pPr>
          <a:endParaRPr lang="en-US" sz="900" kern="1200" dirty="0"/>
        </a:p>
      </dsp:txBody>
      <dsp:txXfrm>
        <a:off x="439189" y="1408290"/>
        <a:ext cx="4292358" cy="683025"/>
      </dsp:txXfrm>
    </dsp:sp>
    <dsp:sp modelId="{789F8417-80F2-4E6A-9EE8-BD5F9BE7EA10}">
      <dsp:nvSpPr>
        <dsp:cNvPr id="0" name=""/>
        <dsp:cNvSpPr/>
      </dsp:nvSpPr>
      <dsp:spPr>
        <a:xfrm>
          <a:off x="408374" y="2289261"/>
          <a:ext cx="4353988" cy="80620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Position Papers </a:t>
          </a:r>
          <a:r>
            <a:rPr lang="en-US" sz="1600" b="1" kern="1200" dirty="0" smtClean="0">
              <a:solidFill>
                <a:srgbClr val="FF9900"/>
              </a:solidFill>
            </a:rPr>
            <a:t>2011</a:t>
          </a:r>
          <a:endParaRPr lang="ar-EG" sz="1600" b="1" kern="1200" dirty="0" smtClean="0">
            <a:solidFill>
              <a:srgbClr val="FF9900"/>
            </a:solidFill>
          </a:endParaRPr>
        </a:p>
        <a:p>
          <a:pPr lvl="0" algn="ctr" defTabSz="711200">
            <a:lnSpc>
              <a:spcPct val="90000"/>
            </a:lnSpc>
            <a:spcBef>
              <a:spcPct val="0"/>
            </a:spcBef>
            <a:spcAft>
              <a:spcPct val="35000"/>
            </a:spcAft>
          </a:pPr>
          <a:r>
            <a:rPr lang="en-US" sz="1600" kern="1200" dirty="0" smtClean="0"/>
            <a:t>Decentralization -</a:t>
          </a:r>
          <a:r>
            <a:rPr lang="ar-EG" sz="1600" kern="1200" dirty="0" smtClean="0"/>
            <a:t> </a:t>
          </a:r>
          <a:r>
            <a:rPr lang="en-US" sz="1600" kern="1200" dirty="0" smtClean="0"/>
            <a:t>Administrative Development Access to Finance</a:t>
          </a:r>
          <a:endParaRPr lang="en-US" sz="1600" kern="1200" dirty="0"/>
        </a:p>
      </dsp:txBody>
      <dsp:txXfrm>
        <a:off x="447730" y="2328617"/>
        <a:ext cx="4275276" cy="727493"/>
      </dsp:txXfrm>
    </dsp:sp>
    <dsp:sp modelId="{4A115DD8-7DC1-4732-8CFD-CA2B230CD812}">
      <dsp:nvSpPr>
        <dsp:cNvPr id="0" name=""/>
        <dsp:cNvSpPr/>
      </dsp:nvSpPr>
      <dsp:spPr>
        <a:xfrm>
          <a:off x="409689" y="3186660"/>
          <a:ext cx="4351356" cy="6068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Islah Reform Index  - Issue I </a:t>
          </a:r>
          <a:endParaRPr lang="ar-EG" sz="1600" kern="1200" dirty="0" smtClean="0"/>
        </a:p>
        <a:p>
          <a:pPr lvl="0" algn="ctr" defTabSz="711200">
            <a:lnSpc>
              <a:spcPct val="90000"/>
            </a:lnSpc>
            <a:spcBef>
              <a:spcPct val="0"/>
            </a:spcBef>
            <a:spcAft>
              <a:spcPct val="35000"/>
            </a:spcAft>
          </a:pPr>
          <a:r>
            <a:rPr lang="en-US" sz="1600" b="1" kern="1200" dirty="0" smtClean="0">
              <a:solidFill>
                <a:srgbClr val="FF9900"/>
              </a:solidFill>
            </a:rPr>
            <a:t>2009</a:t>
          </a:r>
          <a:endParaRPr lang="en-US" sz="1600" b="1" kern="1200" dirty="0">
            <a:solidFill>
              <a:srgbClr val="FF9900"/>
            </a:solidFill>
          </a:endParaRPr>
        </a:p>
      </dsp:txBody>
      <dsp:txXfrm>
        <a:off x="439312" y="3216283"/>
        <a:ext cx="4292110" cy="547575"/>
      </dsp:txXfrm>
    </dsp:sp>
    <dsp:sp modelId="{8C326CF8-85BB-41BA-B66A-C9C0B7FED9B7}">
      <dsp:nvSpPr>
        <dsp:cNvPr id="0" name=""/>
        <dsp:cNvSpPr/>
      </dsp:nvSpPr>
      <dsp:spPr>
        <a:xfrm>
          <a:off x="419619" y="3884675"/>
          <a:ext cx="4331498" cy="6068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kern="1200" dirty="0" smtClean="0"/>
            <a:t>Establishing  ABA Advocacy Unit</a:t>
          </a:r>
          <a:endParaRPr lang="ar-EG" sz="1600" kern="1200" dirty="0" smtClean="0"/>
        </a:p>
        <a:p>
          <a:pPr lvl="0" algn="ctr" defTabSz="711200" rtl="1">
            <a:lnSpc>
              <a:spcPct val="90000"/>
            </a:lnSpc>
            <a:spcBef>
              <a:spcPct val="0"/>
            </a:spcBef>
            <a:spcAft>
              <a:spcPct val="35000"/>
            </a:spcAft>
          </a:pPr>
          <a:r>
            <a:rPr lang="en-US" sz="1600" b="1" kern="1200" dirty="0" smtClean="0">
              <a:solidFill>
                <a:srgbClr val="FF9900"/>
              </a:solidFill>
            </a:rPr>
            <a:t>2008</a:t>
          </a:r>
          <a:endParaRPr lang="en-US" sz="1600" b="1" kern="1200" dirty="0">
            <a:solidFill>
              <a:srgbClr val="FF9900"/>
            </a:solidFill>
          </a:endParaRPr>
        </a:p>
      </dsp:txBody>
      <dsp:txXfrm>
        <a:off x="449242" y="3914298"/>
        <a:ext cx="4272252" cy="5475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6996F-FC5E-433F-9674-7E4A24EE4266}" type="datetimeFigureOut">
              <a:rPr lang="en-US" smtClean="0"/>
              <a:pPr/>
              <a:t>3/3/2014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30DC8-E5C1-44CE-B9A5-B60523D41A3E}" type="slidenum">
              <a:rPr lang="en-US" smtClean="0"/>
              <a:pPr/>
              <a:t>‹#›</a:t>
            </a:fld>
            <a:endParaRPr lang="en-US"/>
          </a:p>
        </p:txBody>
      </p:sp>
    </p:spTree>
    <p:extLst>
      <p:ext uri="{BB962C8B-B14F-4D97-AF65-F5344CB8AC3E}">
        <p14:creationId xmlns:p14="http://schemas.microsoft.com/office/powerpoint/2010/main" val="4303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F68C6-8707-43D0-8E23-477116DB214D}"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F68C6-8707-43D0-8E23-477116DB214D}"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1D5124-302E-DC44-B72A-9F2D7300687D}"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11430" y="22860"/>
            <a:ext cx="6640830" cy="2480310"/>
          </a:xfrm>
          <a:prstGeom prst="rect">
            <a:avLst/>
          </a:prstGeom>
          <a:solidFill>
            <a:schemeClr val="bg1"/>
          </a:solidFill>
          <a:ln>
            <a:noFill/>
          </a:ln>
          <a:effectLst/>
          <a:scene3d>
            <a:camera prst="orthographicFront"/>
            <a:lightRig rig="threePt" dir="t"/>
          </a:scene3d>
          <a:sp3d extrusionH="76200" contourW="127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880110" y="1433652"/>
            <a:ext cx="5586095" cy="669468"/>
          </a:xfrm>
        </p:spPr>
        <p:txBody>
          <a:bodyPr>
            <a:noAutofit/>
          </a:bodyPr>
          <a:lstStyle>
            <a:lvl1pPr marL="0" indent="0" algn="r">
              <a:buNone/>
              <a:defRPr sz="36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title</a:t>
            </a:r>
          </a:p>
        </p:txBody>
      </p:sp>
      <p:sp>
        <p:nvSpPr>
          <p:cNvPr id="6" name="Slide Number Placeholder 5"/>
          <p:cNvSpPr>
            <a:spLocks noGrp="1"/>
          </p:cNvSpPr>
          <p:nvPr>
            <p:ph type="sldNum" sz="quarter" idx="12"/>
          </p:nvPr>
        </p:nvSpPr>
        <p:spPr/>
        <p:txBody>
          <a:bodyPr/>
          <a:lstStyle/>
          <a:p>
            <a:fld id="{681B0A1A-7F68-E346-95C4-3E5FE0C930D8}" type="slidenum">
              <a:rPr lang="en-US" smtClean="0"/>
              <a:pPr/>
              <a:t>‹#›</a:t>
            </a:fld>
            <a:endParaRPr lang="en-US"/>
          </a:p>
        </p:txBody>
      </p:sp>
      <p:sp>
        <p:nvSpPr>
          <p:cNvPr id="11" name="Text Placeholder 10"/>
          <p:cNvSpPr>
            <a:spLocks noGrp="1"/>
          </p:cNvSpPr>
          <p:nvPr>
            <p:ph type="body" sz="quarter" idx="14" hasCustomPrompt="1"/>
          </p:nvPr>
        </p:nvSpPr>
        <p:spPr>
          <a:xfrm>
            <a:off x="1073467" y="3101162"/>
            <a:ext cx="5178425" cy="395148"/>
          </a:xfrm>
        </p:spPr>
        <p:txBody>
          <a:bodyPr anchor="ctr">
            <a:noAutofit/>
          </a:bodyPr>
          <a:lstStyle>
            <a:lvl1pPr marL="0" indent="0" algn="ctr">
              <a:buNone/>
              <a:defRPr sz="24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Name of presenter</a:t>
            </a:r>
          </a:p>
        </p:txBody>
      </p:sp>
      <p:sp>
        <p:nvSpPr>
          <p:cNvPr id="12" name="Text Placeholder 10"/>
          <p:cNvSpPr>
            <a:spLocks noGrp="1"/>
          </p:cNvSpPr>
          <p:nvPr>
            <p:ph type="body" sz="quarter" idx="15" hasCustomPrompt="1"/>
          </p:nvPr>
        </p:nvSpPr>
        <p:spPr>
          <a:xfrm>
            <a:off x="1073467" y="3512642"/>
            <a:ext cx="5178425" cy="326568"/>
          </a:xfrm>
        </p:spPr>
        <p:txBody>
          <a:bodyPr anchor="ctr">
            <a:noAutofit/>
          </a:bodyPr>
          <a:lstStyle>
            <a:lvl1pPr marL="0" indent="0" algn="ctr">
              <a:buNone/>
              <a:defRPr sz="2000" b="1">
                <a:solidFill>
                  <a:schemeClr val="tx2"/>
                </a:solidFill>
              </a:defRPr>
            </a:lvl1pPr>
            <a:lvl2pPr marL="457200" inden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Date and Location</a:t>
            </a:r>
          </a:p>
        </p:txBody>
      </p:sp>
      <p:pic>
        <p:nvPicPr>
          <p:cNvPr id="13"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extLst>
      <p:ext uri="{BB962C8B-B14F-4D97-AF65-F5344CB8AC3E}">
        <p14:creationId xmlns:p14="http://schemas.microsoft.com/office/powerpoint/2010/main" val="430617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3" y="1600204"/>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2338" y="1600204"/>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2"/>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3"/>
          <p:cNvSpPr>
            <a:spLocks noGrp="1" noChangeArrowheads="1"/>
          </p:cNvSpPr>
          <p:nvPr>
            <p:ph type="sldNum" sz="quarter" idx="11"/>
          </p:nvPr>
        </p:nvSpPr>
        <p:spPr/>
        <p:txBody>
          <a:bodyPr/>
          <a:lstStyle>
            <a:lvl1pPr algn="l" fontAlgn="auto">
              <a:spcBef>
                <a:spcPts val="0"/>
              </a:spcBef>
              <a:spcAft>
                <a:spcPts val="0"/>
              </a:spcAft>
              <a:defRPr/>
            </a:lvl1pPr>
          </a:lstStyle>
          <a:p>
            <a:pPr>
              <a:defRPr/>
            </a:pPr>
            <a:fld id="{904F97D8-A390-42DA-B197-B8C8EF7F229D}" type="slidenum">
              <a:rPr lang="ar-SA"/>
              <a:pPr>
                <a:defRPr/>
              </a:pPr>
              <a:t>‹#›</a:t>
            </a:fld>
            <a:endParaRPr lang="en-US"/>
          </a:p>
        </p:txBody>
      </p:sp>
      <p:sp>
        <p:nvSpPr>
          <p:cNvPr id="7" name="Rectangle 14"/>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pic>
        <p:nvPicPr>
          <p:cNvPr id="8"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ransition advClick="0" advTm="500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3" descr="E:\ADVOCACY UNIT\ISLAH (2)\logos\aba logo.jpg"/>
          <p:cNvPicPr>
            <a:picLocks noChangeAspect="1" noChangeArrowheads="1"/>
          </p:cNvPicPr>
          <p:nvPr userDrawn="1"/>
        </p:nvPicPr>
        <p:blipFill rotWithShape="1">
          <a:blip r:embed="rId2" cstate="print"/>
          <a:srcRect l="17212" t="16000" r="21054" b="27403"/>
          <a:stretch/>
        </p:blipFill>
        <p:spPr bwMode="auto">
          <a:xfrm>
            <a:off x="7696200" y="6160827"/>
            <a:ext cx="1429646" cy="697173"/>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OME-ENG_16"/>
          <p:cNvPicPr>
            <a:picLocks noChangeAspect="1" noChangeArrowheads="1"/>
          </p:cNvPicPr>
          <p:nvPr/>
        </p:nvPicPr>
        <p:blipFill rotWithShape="1">
          <a:blip r:embed="rId2" cstate="print"/>
          <a:srcRect t="5290"/>
          <a:stretch/>
        </p:blipFill>
        <p:spPr bwMode="auto">
          <a:xfrm>
            <a:off x="0" y="5486400"/>
            <a:ext cx="9144000" cy="1433286"/>
          </a:xfrm>
          <a:prstGeom prst="rect">
            <a:avLst/>
          </a:prstGeom>
          <a:solidFill>
            <a:schemeClr val="tx1"/>
          </a:solidFill>
          <a:ln w="9525">
            <a:solidFill>
              <a:schemeClr val="tx1"/>
            </a:solidFill>
            <a:miter lim="800000"/>
            <a:headEnd/>
            <a:tailEnd/>
          </a:ln>
          <a:effectLst>
            <a:outerShdw dist="107763" dir="2700000" algn="ctr" rotWithShape="0">
              <a:srgbClr val="808080">
                <a:alpha val="50000"/>
              </a:srgbClr>
            </a:outerShdw>
          </a:effectLst>
        </p:spPr>
      </p:pic>
      <p:sp>
        <p:nvSpPr>
          <p:cNvPr id="2" name="TextBox 1"/>
          <p:cNvSpPr txBox="1"/>
          <p:nvPr/>
        </p:nvSpPr>
        <p:spPr>
          <a:xfrm>
            <a:off x="838201" y="2863334"/>
            <a:ext cx="7467599" cy="2308324"/>
          </a:xfrm>
          <a:prstGeom prst="rect">
            <a:avLst/>
          </a:prstGeom>
          <a:noFill/>
        </p:spPr>
        <p:txBody>
          <a:bodyPr wrap="square" rtlCol="0">
            <a:spAutoFit/>
          </a:bodyPr>
          <a:lstStyle/>
          <a:p>
            <a:pPr algn="ctr"/>
            <a:r>
              <a:rPr lang="en-US" sz="2400" b="1" cap="small" dirty="0" smtClean="0"/>
              <a:t>Sustainable PPD in a Volatile Political Environment</a:t>
            </a:r>
          </a:p>
          <a:p>
            <a:pPr algn="ctr"/>
            <a:r>
              <a:rPr lang="en-US" sz="2400" b="1" cap="small" dirty="0" smtClean="0"/>
              <a:t>The Egyptian Experience</a:t>
            </a:r>
          </a:p>
          <a:p>
            <a:pPr algn="ctr"/>
            <a:endParaRPr lang="en-US" sz="2400" b="1" cap="small" dirty="0"/>
          </a:p>
          <a:p>
            <a:pPr algn="ctr"/>
            <a:endParaRPr lang="en-US" sz="2400" b="1" cap="small" dirty="0" smtClean="0"/>
          </a:p>
          <a:p>
            <a:pPr algn="ctr"/>
            <a:r>
              <a:rPr lang="en-US" sz="2400" b="1" cap="small" dirty="0" smtClean="0"/>
              <a:t>Marwan El </a:t>
            </a:r>
            <a:r>
              <a:rPr lang="en-US" sz="2400" b="1" cap="small" dirty="0" err="1" smtClean="0"/>
              <a:t>Sammak</a:t>
            </a:r>
            <a:endParaRPr lang="en-US" sz="2400" b="1" cap="small" dirty="0" smtClean="0"/>
          </a:p>
          <a:p>
            <a:pPr algn="ctr"/>
            <a:r>
              <a:rPr lang="en-US" sz="2400" b="1" cap="small" dirty="0" smtClean="0"/>
              <a:t>Alexandria Business Association</a:t>
            </a:r>
          </a:p>
        </p:txBody>
      </p:sp>
      <p:pic>
        <p:nvPicPr>
          <p:cNvPr id="6" name="Picture 3" descr="E:\ADVOCACY UNIT\ISLAH (2)\logos\aba logo.jpg"/>
          <p:cNvPicPr>
            <a:picLocks noChangeAspect="1" noChangeArrowheads="1"/>
          </p:cNvPicPr>
          <p:nvPr/>
        </p:nvPicPr>
        <p:blipFill rotWithShape="1">
          <a:blip r:embed="rId3" cstate="print"/>
          <a:srcRect l="17212" t="16000" r="21054" b="27403"/>
          <a:stretch/>
        </p:blipFill>
        <p:spPr bwMode="auto">
          <a:xfrm>
            <a:off x="2247900" y="19285"/>
            <a:ext cx="4648200" cy="226671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defRPr/>
            </a:pPr>
            <a:r>
              <a:rPr lang="en-US" sz="3200" b="1" dirty="0" smtClean="0">
                <a:solidFill>
                  <a:schemeClr val="tx2">
                    <a:lumMod val="60000"/>
                    <a:lumOff val="40000"/>
                  </a:schemeClr>
                </a:solidFill>
              </a:rPr>
              <a:t>Small and Micro Enterprise Project</a:t>
            </a:r>
          </a:p>
        </p:txBody>
      </p:sp>
      <p:sp>
        <p:nvSpPr>
          <p:cNvPr id="3" name="Content Placeholder 2"/>
          <p:cNvSpPr>
            <a:spLocks noGrp="1"/>
          </p:cNvSpPr>
          <p:nvPr>
            <p:ph idx="1"/>
          </p:nvPr>
        </p:nvSpPr>
        <p:spPr>
          <a:xfrm>
            <a:off x="381000" y="1406311"/>
            <a:ext cx="8000999" cy="2967251"/>
          </a:xfrm>
        </p:spPr>
        <p:txBody>
          <a:bodyPr>
            <a:noAutofit/>
          </a:bodyPr>
          <a:lstStyle/>
          <a:p>
            <a:pPr algn="just" rtl="0">
              <a:defRPr/>
            </a:pPr>
            <a:r>
              <a:rPr lang="en-US" sz="2200" dirty="0" smtClean="0"/>
              <a:t>ABA is considered one of the leading NGOs in the field of promoting small and micro enterprises, addressing financial inclusion. </a:t>
            </a:r>
          </a:p>
          <a:p>
            <a:pPr algn="just" rtl="0">
              <a:defRPr/>
            </a:pPr>
            <a:r>
              <a:rPr lang="en-US" sz="2200" dirty="0" smtClean="0"/>
              <a:t>ABA started a comprehensive credit program in January 1990.  </a:t>
            </a:r>
          </a:p>
          <a:p>
            <a:pPr algn="just">
              <a:defRPr/>
            </a:pPr>
            <a:r>
              <a:rPr lang="en-US" sz="2200" dirty="0" smtClean="0"/>
              <a:t>The program is internationally recognized and received several awards as one of the world's best practices in Micro Finance due to the diversification of its credit programs and the innovative use of tools to achieve its objectives.   </a:t>
            </a:r>
          </a:p>
          <a:p>
            <a:pPr marL="0" indent="0" algn="l" rtl="0">
              <a:buNone/>
              <a:defRPr/>
            </a:pPr>
            <a:endParaRPr lang="en-US" sz="2000" dirty="0"/>
          </a:p>
        </p:txBody>
      </p:sp>
      <p:pic>
        <p:nvPicPr>
          <p:cNvPr id="9" name="Picture 17" descr="منشآت 2"/>
          <p:cNvPicPr>
            <a:picLocks noChangeAspect="1" noChangeArrowheads="1"/>
          </p:cNvPicPr>
          <p:nvPr/>
        </p:nvPicPr>
        <p:blipFill>
          <a:blip r:embed="rId2" cstate="print"/>
          <a:srcRect/>
          <a:stretch>
            <a:fillRect/>
          </a:stretch>
        </p:blipFill>
        <p:spPr bwMode="auto">
          <a:xfrm>
            <a:off x="1828800" y="4486275"/>
            <a:ext cx="1905000" cy="1676400"/>
          </a:xfrm>
          <a:prstGeom prst="rect">
            <a:avLst/>
          </a:prstGeom>
          <a:noFill/>
          <a:ln w="9525">
            <a:noFill/>
            <a:miter lim="800000"/>
            <a:headEnd/>
            <a:tailEnd/>
          </a:ln>
        </p:spPr>
      </p:pic>
      <p:pic>
        <p:nvPicPr>
          <p:cNvPr id="10" name="Picture 14" descr="منشآت5"/>
          <p:cNvPicPr>
            <a:picLocks noChangeAspect="1" noChangeArrowheads="1"/>
          </p:cNvPicPr>
          <p:nvPr/>
        </p:nvPicPr>
        <p:blipFill>
          <a:blip r:embed="rId3" cstate="print"/>
          <a:srcRect/>
          <a:stretch>
            <a:fillRect/>
          </a:stretch>
        </p:blipFill>
        <p:spPr bwMode="auto">
          <a:xfrm>
            <a:off x="3733800" y="4486275"/>
            <a:ext cx="1981200" cy="1676400"/>
          </a:xfrm>
          <a:prstGeom prst="rect">
            <a:avLst/>
          </a:prstGeom>
          <a:noFill/>
          <a:ln w="9525">
            <a:noFill/>
            <a:miter lim="800000"/>
            <a:headEnd/>
            <a:tailEnd/>
          </a:ln>
        </p:spPr>
      </p:pic>
      <p:pic>
        <p:nvPicPr>
          <p:cNvPr id="11" name="Picture 6" descr="scan0010"/>
          <p:cNvPicPr>
            <a:picLocks noChangeAspect="1" noChangeArrowheads="1"/>
          </p:cNvPicPr>
          <p:nvPr/>
        </p:nvPicPr>
        <p:blipFill>
          <a:blip r:embed="rId4" cstate="print"/>
          <a:srcRect/>
          <a:stretch>
            <a:fillRect/>
          </a:stretch>
        </p:blipFill>
        <p:spPr bwMode="auto">
          <a:xfrm>
            <a:off x="5791200" y="4486275"/>
            <a:ext cx="1600200" cy="1655763"/>
          </a:xfrm>
          <a:prstGeom prst="rect">
            <a:avLst/>
          </a:prstGeom>
          <a:noFill/>
          <a:ln w="9525">
            <a:noFill/>
            <a:miter lim="800000"/>
            <a:headEnd/>
            <a:tailEnd/>
          </a:ln>
        </p:spPr>
      </p:pic>
      <p:pic>
        <p:nvPicPr>
          <p:cNvPr id="12" name="Picture 12" descr="منشآت3"/>
          <p:cNvPicPr>
            <a:picLocks noChangeAspect="1" noChangeArrowheads="1"/>
          </p:cNvPicPr>
          <p:nvPr/>
        </p:nvPicPr>
        <p:blipFill>
          <a:blip r:embed="rId5" cstate="print"/>
          <a:srcRect/>
          <a:stretch>
            <a:fillRect/>
          </a:stretch>
        </p:blipFill>
        <p:spPr bwMode="auto">
          <a:xfrm>
            <a:off x="7467600" y="4486275"/>
            <a:ext cx="1547812" cy="1685925"/>
          </a:xfrm>
          <a:prstGeom prst="rect">
            <a:avLst/>
          </a:prstGeom>
          <a:noFill/>
          <a:ln w="9525">
            <a:noFill/>
            <a:miter lim="800000"/>
            <a:headEnd/>
            <a:tailEnd/>
          </a:ln>
        </p:spPr>
      </p:pic>
      <p:pic>
        <p:nvPicPr>
          <p:cNvPr id="13" name="Picture 15" descr="منشآت 6"/>
          <p:cNvPicPr>
            <a:picLocks noChangeAspect="1" noChangeArrowheads="1"/>
          </p:cNvPicPr>
          <p:nvPr/>
        </p:nvPicPr>
        <p:blipFill>
          <a:blip r:embed="rId6" cstate="print"/>
          <a:srcRect/>
          <a:stretch>
            <a:fillRect/>
          </a:stretch>
        </p:blipFill>
        <p:spPr bwMode="auto">
          <a:xfrm>
            <a:off x="76200" y="4486275"/>
            <a:ext cx="1722438"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600" cy="1143000"/>
          </a:xfrm>
        </p:spPr>
        <p:txBody>
          <a:bodyPr>
            <a:normAutofit/>
          </a:bodyPr>
          <a:lstStyle/>
          <a:p>
            <a:pPr algn="l"/>
            <a:r>
              <a:rPr lang="en-US" sz="3200" b="1" dirty="0">
                <a:solidFill>
                  <a:schemeClr val="tx2">
                    <a:lumMod val="60000"/>
                    <a:lumOff val="40000"/>
                  </a:schemeClr>
                </a:solidFill>
              </a:rPr>
              <a:t>Small and Micro Enterprise </a:t>
            </a:r>
            <a:r>
              <a:rPr lang="en-US" sz="3200" b="1" dirty="0" smtClean="0">
                <a:solidFill>
                  <a:schemeClr val="tx2">
                    <a:lumMod val="60000"/>
                    <a:lumOff val="40000"/>
                  </a:schemeClr>
                </a:solidFill>
              </a:rPr>
              <a:t>Project </a:t>
            </a:r>
            <a:r>
              <a:rPr lang="en-US" sz="3200" b="1" dirty="0" smtClean="0">
                <a:solidFill>
                  <a:schemeClr val="tx2">
                    <a:lumMod val="60000"/>
                    <a:lumOff val="40000"/>
                  </a:schemeClr>
                </a:solidFill>
              </a:rPr>
              <a:t>To date</a:t>
            </a:r>
            <a:endParaRPr lang="en-US" sz="3200" dirty="0"/>
          </a:p>
        </p:txBody>
      </p:sp>
      <p:graphicFrame>
        <p:nvGraphicFramePr>
          <p:cNvPr id="7" name="Content Placeholder 3"/>
          <p:cNvGraphicFramePr>
            <a:graphicFrameLocks/>
          </p:cNvGraphicFramePr>
          <p:nvPr>
            <p:extLst>
              <p:ext uri="{D42A27DB-BD31-4B8C-83A1-F6EECF244321}">
                <p14:modId xmlns:p14="http://schemas.microsoft.com/office/powerpoint/2010/main" val="4206905473"/>
              </p:ext>
            </p:extLst>
          </p:nvPr>
        </p:nvGraphicFramePr>
        <p:xfrm>
          <a:off x="838200" y="1669818"/>
          <a:ext cx="7162800" cy="4349982"/>
        </p:xfrm>
        <a:graphic>
          <a:graphicData uri="http://schemas.openxmlformats.org/drawingml/2006/table">
            <a:tbl>
              <a:tblPr bandRow="1">
                <a:tableStyleId>{69CF1AB2-1976-4502-BF36-3FF5EA218861}</a:tableStyleId>
              </a:tblPr>
              <a:tblGrid>
                <a:gridCol w="3507157"/>
                <a:gridCol w="3655643"/>
              </a:tblGrid>
              <a:tr h="490364">
                <a:tc>
                  <a:txBody>
                    <a:bodyPr/>
                    <a:lstStyle/>
                    <a:p>
                      <a:pPr algn="l" rtl="0">
                        <a:spcBef>
                          <a:spcPct val="50000"/>
                        </a:spcBef>
                      </a:pPr>
                      <a:r>
                        <a:rPr kumimoji="0" lang="en-US" sz="1800" u="none" strike="noStrike" kern="1200" cap="none" normalizeH="0" baseline="0" dirty="0" smtClean="0">
                          <a:ln>
                            <a:noFill/>
                          </a:ln>
                          <a:effectLst/>
                        </a:rPr>
                        <a:t>Total Amount lent</a:t>
                      </a:r>
                      <a:endParaRPr kumimoji="0" lang="en-US" sz="1800" u="none" strike="noStrike" kern="1200" cap="none" normalizeH="0" baseline="0" dirty="0" smtClean="0">
                        <a:ln>
                          <a:noFill/>
                        </a:ln>
                        <a:solidFill>
                          <a:schemeClr val="tx1"/>
                        </a:solidFill>
                        <a:effectLst/>
                        <a:latin typeface="+mn-lt"/>
                        <a:ea typeface="+mn-ea"/>
                        <a:cs typeface="+mn-cs"/>
                      </a:endParaRPr>
                    </a:p>
                  </a:txBody>
                  <a:tcPr anchor="ctr"/>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US" sz="1800" dirty="0" smtClean="0">
                          <a:effectLst/>
                        </a:rPr>
                        <a:t>EGP </a:t>
                      </a:r>
                      <a:r>
                        <a:rPr kumimoji="0" lang="en-US" sz="1800" kern="1200" baseline="0" dirty="0" smtClean="0">
                          <a:effectLst/>
                        </a:rPr>
                        <a:t>4,898,237</a:t>
                      </a:r>
                      <a:r>
                        <a:rPr lang="en-US" sz="1800" dirty="0" smtClean="0">
                          <a:effectLst/>
                        </a:rPr>
                        <a:t> </a:t>
                      </a:r>
                      <a:r>
                        <a:rPr lang="en-US" sz="1800" kern="1200" dirty="0" smtClean="0">
                          <a:effectLst/>
                        </a:rPr>
                        <a:t>- $ 1,760,798</a:t>
                      </a:r>
                      <a:endParaRPr lang="en-US" sz="1800" kern="1200" dirty="0" smtClean="0">
                        <a:solidFill>
                          <a:schemeClr val="tx1"/>
                        </a:solidFill>
                        <a:effectLst/>
                        <a:latin typeface="+mn-lt"/>
                        <a:ea typeface="+mn-ea"/>
                        <a:cs typeface="+mn-cs"/>
                      </a:endParaRPr>
                    </a:p>
                  </a:txBody>
                  <a:tcPr anchor="ctr"/>
                </a:tc>
              </a:tr>
              <a:tr h="630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Total No. of Loans - (Jan 2014)</a:t>
                      </a:r>
                      <a:endParaRPr kumimoji="0" lang="en-US" sz="1800" b="1" u="none" strike="noStrike" kern="1200" cap="none" normalizeH="0" baseline="0" dirty="0" smtClean="0">
                        <a:ln>
                          <a:noFill/>
                        </a:ln>
                        <a:solidFill>
                          <a:schemeClr val="tx2">
                            <a:lumMod val="50000"/>
                          </a:schemeClr>
                        </a:solidFill>
                        <a:effectLst/>
                        <a:latin typeface="+mn-lt"/>
                        <a:ea typeface="+mn-ea"/>
                        <a:cs typeface="+mn-cs"/>
                      </a:endParaRPr>
                    </a:p>
                  </a:txBody>
                  <a:tcPr anchor="ctr" horzOverflow="overflow"/>
                </a:tc>
                <a:tc>
                  <a:txBody>
                    <a:bodyPr/>
                    <a:lstStyle/>
                    <a:p>
                      <a:pPr marL="0" algn="l" rtl="0" eaLnBrk="1" latinLnBrk="0" hangingPunct="1"/>
                      <a:r>
                        <a:rPr kumimoji="0" lang="en-US" sz="1800" kern="1200" dirty="0" smtClean="0">
                          <a:effectLst/>
                        </a:rPr>
                        <a:t>2,179,737 </a:t>
                      </a:r>
                      <a:endParaRPr kumimoji="0" lang="en-US" sz="1800" b="1" kern="1200" dirty="0" smtClean="0">
                        <a:solidFill>
                          <a:schemeClr val="tx1"/>
                        </a:solidFill>
                        <a:effectLst/>
                        <a:latin typeface="+mn-lt"/>
                        <a:ea typeface="+mn-ea"/>
                        <a:cs typeface="+mn-cs"/>
                      </a:endParaRPr>
                    </a:p>
                  </a:txBody>
                  <a:tcPr anchor="ctr"/>
                </a:tc>
              </a:tr>
              <a:tr h="424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Average Loan Size</a:t>
                      </a:r>
                      <a:endParaRPr kumimoji="0" lang="en-US" sz="1800" b="1" u="none" strike="noStrike" kern="1200" cap="none" normalizeH="0" baseline="0" dirty="0" smtClean="0">
                        <a:ln>
                          <a:noFill/>
                        </a:ln>
                        <a:solidFill>
                          <a:schemeClr val="tx2">
                            <a:lumMod val="50000"/>
                          </a:schemeClr>
                        </a:solidFill>
                        <a:effectLst/>
                        <a:latin typeface="+mn-lt"/>
                        <a:ea typeface="+mn-ea"/>
                        <a:cs typeface="+mn-cs"/>
                      </a:endParaRPr>
                    </a:p>
                  </a:txBody>
                  <a:tcPr anchor="ctr" horzOverflow="overflow"/>
                </a:tc>
                <a:tc>
                  <a:txBody>
                    <a:bodyPr/>
                    <a:lstStyle/>
                    <a:p>
                      <a:pPr marL="0" algn="l" rtl="0" eaLnBrk="1" latinLnBrk="0" hangingPunct="1"/>
                      <a:r>
                        <a:rPr kumimoji="0" lang="en-US" sz="1800" kern="1200" dirty="0" smtClean="0">
                          <a:effectLst/>
                        </a:rPr>
                        <a:t>L.E. 2,130 - $ 304,4</a:t>
                      </a:r>
                      <a:endParaRPr kumimoji="0" lang="en-US" sz="1800" b="1" kern="1200" dirty="0" smtClean="0">
                        <a:solidFill>
                          <a:schemeClr val="tx1"/>
                        </a:solidFill>
                        <a:effectLst/>
                        <a:latin typeface="Times New Roman" pitchFamily="18" charset="0"/>
                        <a:ea typeface="+mn-ea"/>
                        <a:cs typeface="Times New Roman" pitchFamily="18" charset="0"/>
                      </a:endParaRPr>
                    </a:p>
                  </a:txBody>
                  <a:tcPr anchor="ctr"/>
                </a:tc>
              </a:tr>
              <a:tr h="379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Amount Lent - (Jan 2014)</a:t>
                      </a:r>
                      <a:endParaRPr kumimoji="0" lang="en-US" sz="1800" b="1" u="none" strike="noStrike" kern="1200" cap="none" normalizeH="0" baseline="0" dirty="0" smtClean="0">
                        <a:ln>
                          <a:noFill/>
                        </a:ln>
                        <a:solidFill>
                          <a:schemeClr val="tx2">
                            <a:lumMod val="50000"/>
                          </a:schemeClr>
                        </a:solidFill>
                        <a:effectLst/>
                        <a:latin typeface="+mn-lt"/>
                        <a:ea typeface="+mn-ea"/>
                        <a:cs typeface="+mn-cs"/>
                      </a:endParaRPr>
                    </a:p>
                  </a:txBody>
                  <a:tcPr anchor="ctr"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effectLst/>
                        </a:rPr>
                        <a:t>EGP 440,373,000 - $ 63,822,186</a:t>
                      </a:r>
                      <a:endParaRPr kumimoji="0" lang="en-US" sz="1800" b="1" kern="1200" dirty="0" smtClean="0">
                        <a:solidFill>
                          <a:schemeClr val="tx1"/>
                        </a:solidFill>
                        <a:effectLst/>
                        <a:latin typeface="Times New Roman" pitchFamily="18" charset="0"/>
                        <a:ea typeface="+mn-ea"/>
                        <a:cs typeface="Times New Roman" pitchFamily="18" charset="0"/>
                      </a:endParaRPr>
                    </a:p>
                  </a:txBody>
                  <a:tcPr anchor="ctr"/>
                </a:tc>
              </a:tr>
              <a:tr h="420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No. of Borrowers</a:t>
                      </a:r>
                      <a:endParaRPr kumimoji="0" lang="ar-EG" sz="1800" b="1" u="none" strike="noStrike" kern="1200" cap="none" normalizeH="0" baseline="0" dirty="0" smtClean="0">
                        <a:ln>
                          <a:noFill/>
                        </a:ln>
                        <a:solidFill>
                          <a:schemeClr val="tx2">
                            <a:lumMod val="50000"/>
                          </a:schemeClr>
                        </a:solidFill>
                        <a:effectLst/>
                        <a:latin typeface="+mn-lt"/>
                        <a:ea typeface="+mn-ea"/>
                        <a:cs typeface="+mn-cs"/>
                      </a:endParaRPr>
                    </a:p>
                  </a:txBody>
                  <a:tcPr anchor="ctr" horzOverflow="overflow"/>
                </a:tc>
                <a:tc>
                  <a:txBody>
                    <a:bodyPr/>
                    <a:lstStyle/>
                    <a:p>
                      <a:pPr marL="0" algn="l" rtl="0" eaLnBrk="1" latinLnBrk="0" hangingPunct="1"/>
                      <a:r>
                        <a:rPr kumimoji="0" lang="en-US" sz="1800" kern="1200" dirty="0" smtClean="0">
                          <a:effectLst/>
                        </a:rPr>
                        <a:t>796,847</a:t>
                      </a:r>
                      <a:endParaRPr kumimoji="0" lang="en-US" sz="1800" b="1" kern="1200" dirty="0" smtClean="0">
                        <a:solidFill>
                          <a:schemeClr val="tx1"/>
                        </a:solidFill>
                        <a:effectLst/>
                        <a:latin typeface="Times New Roman" pitchFamily="18" charset="0"/>
                        <a:ea typeface="+mn-ea"/>
                        <a:cs typeface="Times New Roman" pitchFamily="18" charset="0"/>
                      </a:endParaRPr>
                    </a:p>
                  </a:txBody>
                  <a:tcPr anchor="ctr"/>
                </a:tc>
              </a:tr>
              <a:tr h="576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Women Borrowers</a:t>
                      </a:r>
                      <a:endParaRPr kumimoji="0" lang="ar-EG" sz="1800" b="1" u="none" strike="noStrike" kern="1200" cap="none" normalizeH="0" baseline="0" dirty="0" smtClean="0">
                        <a:ln>
                          <a:noFill/>
                        </a:ln>
                        <a:solidFill>
                          <a:schemeClr val="tx2">
                            <a:lumMod val="50000"/>
                          </a:schemeClr>
                        </a:solidFill>
                        <a:effectLst/>
                        <a:latin typeface="+mn-lt"/>
                        <a:ea typeface="+mn-ea"/>
                        <a:cs typeface="+mn-cs"/>
                      </a:endParaRPr>
                    </a:p>
                  </a:txBody>
                  <a:tcPr anchor="ctr" horzOverflow="overflow"/>
                </a:tc>
                <a:tc>
                  <a:txBody>
                    <a:bodyPr/>
                    <a:lstStyle/>
                    <a:p>
                      <a:pPr marL="0" algn="l" rtl="0" eaLnBrk="1" latinLnBrk="0" hangingPunct="1"/>
                      <a:r>
                        <a:rPr kumimoji="0" lang="en-US" sz="1800" kern="1200" dirty="0" smtClean="0">
                          <a:effectLst/>
                        </a:rPr>
                        <a:t>55%</a:t>
                      </a:r>
                      <a:endParaRPr kumimoji="0" lang="en-US" sz="1800" b="1" kern="1200" dirty="0" smtClean="0">
                        <a:solidFill>
                          <a:schemeClr val="tx1"/>
                        </a:solidFill>
                        <a:effectLst/>
                        <a:latin typeface="Times New Roman" pitchFamily="18" charset="0"/>
                        <a:ea typeface="+mn-ea"/>
                        <a:cs typeface="Times New Roman" pitchFamily="18" charset="0"/>
                      </a:endParaRPr>
                    </a:p>
                  </a:txBody>
                  <a:tcPr anchor="ctr"/>
                </a:tc>
              </a:tr>
              <a:tr h="420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Repayment Rate</a:t>
                      </a:r>
                      <a:endParaRPr kumimoji="0" lang="ar-EG" sz="1800" b="1" u="none" strike="noStrike" kern="1200" cap="none" normalizeH="0" baseline="0" dirty="0" smtClean="0">
                        <a:ln>
                          <a:noFill/>
                        </a:ln>
                        <a:solidFill>
                          <a:schemeClr val="tx2">
                            <a:lumMod val="50000"/>
                          </a:schemeClr>
                        </a:solidFill>
                        <a:effectLst/>
                        <a:latin typeface="+mn-lt"/>
                        <a:ea typeface="+mn-ea"/>
                        <a:cs typeface="+mn-cs"/>
                      </a:endParaRPr>
                    </a:p>
                  </a:txBody>
                  <a:tcPr anchor="ctr" horzOverflow="overflow"/>
                </a:tc>
                <a:tc>
                  <a:txBody>
                    <a:bodyPr/>
                    <a:lstStyle/>
                    <a:p>
                      <a:pPr marL="0" algn="l" rtl="0" eaLnBrk="1" latinLnBrk="0" hangingPunct="1"/>
                      <a:r>
                        <a:rPr kumimoji="0" lang="en-US" sz="1800" kern="1200" dirty="0" smtClean="0">
                          <a:effectLst/>
                        </a:rPr>
                        <a:t>98.54%</a:t>
                      </a:r>
                      <a:endParaRPr kumimoji="0" lang="en-US" sz="1800" b="1" kern="1200" dirty="0" smtClean="0">
                        <a:solidFill>
                          <a:schemeClr val="tx1"/>
                        </a:solidFill>
                        <a:effectLst/>
                        <a:latin typeface="Times New Roman" pitchFamily="18" charset="0"/>
                        <a:ea typeface="+mn-ea"/>
                        <a:cs typeface="Times New Roman" pitchFamily="18" charset="0"/>
                      </a:endParaRPr>
                    </a:p>
                  </a:txBody>
                  <a:tcPr anchor="ctr"/>
                </a:tc>
              </a:tr>
              <a:tr h="420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Staff Members</a:t>
                      </a:r>
                      <a:endParaRPr kumimoji="0" lang="en-US" sz="1800" b="1" u="none" strike="noStrike" kern="1200" cap="none" normalizeH="0" baseline="0" dirty="0" smtClean="0">
                        <a:ln>
                          <a:noFill/>
                        </a:ln>
                        <a:solidFill>
                          <a:schemeClr val="tx2">
                            <a:lumMod val="50000"/>
                          </a:schemeClr>
                        </a:solidFill>
                        <a:effectLst/>
                        <a:latin typeface="+mn-lt"/>
                        <a:ea typeface="+mn-ea"/>
                        <a:cs typeface="+mn-cs"/>
                      </a:endParaRPr>
                    </a:p>
                  </a:txBody>
                  <a:tcPr anchor="ctr" horzOverflow="overflow"/>
                </a:tc>
                <a:tc>
                  <a:txBody>
                    <a:bodyPr/>
                    <a:lstStyle/>
                    <a:p>
                      <a:pPr marL="0" algn="l" rtl="0" eaLnBrk="1" latinLnBrk="0" hangingPunct="1"/>
                      <a:r>
                        <a:rPr kumimoji="0" lang="en-US" sz="1800" kern="1200" dirty="0" smtClean="0">
                          <a:effectLst/>
                        </a:rPr>
                        <a:t>1197</a:t>
                      </a:r>
                      <a:endParaRPr kumimoji="0" lang="en-US" sz="1800" b="1" kern="1200" dirty="0" smtClean="0">
                        <a:solidFill>
                          <a:schemeClr val="tx1"/>
                        </a:solidFill>
                        <a:effectLst/>
                        <a:latin typeface="Times New Roman" pitchFamily="18" charset="0"/>
                        <a:ea typeface="+mn-ea"/>
                        <a:cs typeface="Times New Roman" pitchFamily="18" charset="0"/>
                      </a:endParaRPr>
                    </a:p>
                  </a:txBody>
                  <a:tcPr anchor="ctr"/>
                </a:tc>
              </a:tr>
              <a:tr h="5884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effectLst/>
                        </a:rPr>
                        <a:t>Branches</a:t>
                      </a:r>
                      <a:endParaRPr kumimoji="0" lang="en-US" sz="1800" b="1" u="none" strike="noStrike" kern="1200" cap="none" normalizeH="0" baseline="0" dirty="0" smtClean="0">
                        <a:ln>
                          <a:noFill/>
                        </a:ln>
                        <a:solidFill>
                          <a:schemeClr val="tx2">
                            <a:lumMod val="50000"/>
                          </a:schemeClr>
                        </a:solidFill>
                        <a:effectLst/>
                        <a:latin typeface="+mn-lt"/>
                        <a:ea typeface="+mn-ea"/>
                        <a:cs typeface="+mn-cs"/>
                      </a:endParaRPr>
                    </a:p>
                  </a:txBody>
                  <a:tcPr anchor="ctr"/>
                </a:tc>
                <a:tc>
                  <a:txBody>
                    <a:bodyPr/>
                    <a:lstStyle/>
                    <a:p>
                      <a:pPr marL="0" algn="l" rtl="0" eaLnBrk="1" latinLnBrk="0" hangingPunct="1"/>
                      <a:r>
                        <a:rPr kumimoji="0" lang="en-US" sz="1800" kern="1200" dirty="0" smtClean="0">
                          <a:effectLst/>
                        </a:rPr>
                        <a:t>60 Branches</a:t>
                      </a:r>
                      <a:r>
                        <a:rPr kumimoji="0" lang="en-US" sz="1800" kern="1200" baseline="0" dirty="0" smtClean="0">
                          <a:effectLst/>
                        </a:rPr>
                        <a:t> over 6 Governorates</a:t>
                      </a:r>
                      <a:endParaRPr kumimoji="0" lang="en-US" sz="1800" b="1" kern="1200" dirty="0" smtClean="0">
                        <a:solidFill>
                          <a:schemeClr val="tx1"/>
                        </a:solidFill>
                        <a:effectLst/>
                        <a:latin typeface="+mn-lt"/>
                        <a:ea typeface="+mn-ea"/>
                        <a:cs typeface="+mn-cs"/>
                      </a:endParaRPr>
                    </a:p>
                  </a:txBody>
                  <a:tcPr anchor="ct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pPr algn="l"/>
            <a:r>
              <a:rPr lang="en-US" sz="3200" b="1" dirty="0" smtClean="0">
                <a:solidFill>
                  <a:schemeClr val="tx2">
                    <a:lumMod val="60000"/>
                    <a:lumOff val="40000"/>
                  </a:schemeClr>
                </a:solidFill>
              </a:rPr>
              <a:t>National Level PPD </a:t>
            </a:r>
            <a:r>
              <a:rPr lang="en-US" sz="3200" b="1" i="1" dirty="0">
                <a:solidFill>
                  <a:schemeClr val="tx2">
                    <a:lumMod val="60000"/>
                    <a:lumOff val="40000"/>
                  </a:schemeClr>
                </a:solidFill>
              </a:rPr>
              <a:t>Using </a:t>
            </a:r>
            <a:r>
              <a:rPr lang="en-US" sz="3200" b="1" dirty="0">
                <a:solidFill>
                  <a:schemeClr val="tx2">
                    <a:lumMod val="60000"/>
                    <a:lumOff val="40000"/>
                  </a:schemeClr>
                </a:solidFill>
              </a:rPr>
              <a:t>Microenterprise </a:t>
            </a:r>
            <a:r>
              <a:rPr lang="en-US" sz="3200" b="1" dirty="0" smtClean="0">
                <a:solidFill>
                  <a:schemeClr val="tx2">
                    <a:lumMod val="60000"/>
                    <a:lumOff val="40000"/>
                  </a:schemeClr>
                </a:solidFill>
              </a:rPr>
              <a:t>Reform </a:t>
            </a:r>
            <a:r>
              <a:rPr lang="en-US" sz="3200" b="1" dirty="0" smtClean="0">
                <a:solidFill>
                  <a:schemeClr val="tx2">
                    <a:lumMod val="60000"/>
                    <a:lumOff val="40000"/>
                  </a:schemeClr>
                </a:solidFill>
              </a:rPr>
              <a:t>Index</a:t>
            </a:r>
            <a:endParaRPr lang="en-US" sz="3200" b="1" dirty="0" smtClean="0">
              <a:solidFill>
                <a:schemeClr val="tx2">
                  <a:lumMod val="60000"/>
                  <a:lumOff val="40000"/>
                </a:schemeClr>
              </a:solidFill>
            </a:endParaRPr>
          </a:p>
        </p:txBody>
      </p:sp>
      <p:sp>
        <p:nvSpPr>
          <p:cNvPr id="3" name="Content Placeholder 2"/>
          <p:cNvSpPr>
            <a:spLocks noGrp="1"/>
          </p:cNvSpPr>
          <p:nvPr>
            <p:ph idx="1"/>
          </p:nvPr>
        </p:nvSpPr>
        <p:spPr>
          <a:xfrm>
            <a:off x="457200" y="1600200"/>
            <a:ext cx="5181600" cy="4343400"/>
          </a:xfrm>
        </p:spPr>
        <p:txBody>
          <a:bodyPr>
            <a:noAutofit/>
          </a:bodyPr>
          <a:lstStyle/>
          <a:p>
            <a:pPr algn="just"/>
            <a:r>
              <a:rPr lang="en-US" sz="2200" dirty="0" smtClean="0"/>
              <a:t>Helping diagnose and address MSME problems that </a:t>
            </a:r>
            <a:r>
              <a:rPr lang="en-US" sz="2200" dirty="0" smtClean="0"/>
              <a:t>may lead </a:t>
            </a:r>
            <a:r>
              <a:rPr lang="en-US" sz="2200" dirty="0" smtClean="0"/>
              <a:t>to converting them from the informal  to formal economy.</a:t>
            </a:r>
          </a:p>
          <a:p>
            <a:pPr algn="just"/>
            <a:r>
              <a:rPr lang="en-US" sz="2200" dirty="0" smtClean="0"/>
              <a:t>Creating a useful tool to help the government identify development areas and creating incentives to encourage small business owners to grow their business. </a:t>
            </a:r>
          </a:p>
          <a:p>
            <a:pPr algn="just"/>
            <a:r>
              <a:rPr lang="en-US" sz="2200" dirty="0" smtClean="0"/>
              <a:t>Giving a voice to MSMEs that face challenges for sustainability in current turbulent economic times due to marginalization and poor resources.</a:t>
            </a:r>
          </a:p>
          <a:p>
            <a:pPr algn="just"/>
            <a:endParaRPr lang="en-US" sz="2400" dirty="0" smtClean="0"/>
          </a:p>
          <a:p>
            <a:pPr algn="just"/>
            <a:endParaRPr lang="en-US" dirty="0"/>
          </a:p>
        </p:txBody>
      </p:sp>
      <p:pic>
        <p:nvPicPr>
          <p:cNvPr id="4" name="Content Placeholder 3" descr="Picture 2transperant.png"/>
          <p:cNvPicPr>
            <a:picLocks noChangeAspect="1"/>
          </p:cNvPicPr>
          <p:nvPr/>
        </p:nvPicPr>
        <p:blipFill>
          <a:blip r:embed="rId2" cstate="print"/>
          <a:stretch>
            <a:fillRect/>
          </a:stretch>
        </p:blipFill>
        <p:spPr>
          <a:xfrm>
            <a:off x="6477000" y="1282800"/>
            <a:ext cx="1911692" cy="1308000"/>
          </a:xfrm>
          <a:prstGeom prst="rect">
            <a:avLst/>
          </a:prstGeom>
        </p:spPr>
      </p:pic>
      <p:pic>
        <p:nvPicPr>
          <p:cNvPr id="3074" name="Picture 2" descr="Z:\Public Share\Wessal\002.jpg"/>
          <p:cNvPicPr>
            <a:picLocks noChangeAspect="1" noChangeArrowheads="1"/>
          </p:cNvPicPr>
          <p:nvPr/>
        </p:nvPicPr>
        <p:blipFill>
          <a:blip r:embed="rId3" cstate="print"/>
          <a:srcRect/>
          <a:stretch>
            <a:fillRect/>
          </a:stretch>
        </p:blipFill>
        <p:spPr bwMode="auto">
          <a:xfrm>
            <a:off x="6316638" y="3048000"/>
            <a:ext cx="2362200" cy="2514600"/>
          </a:xfrm>
          <a:prstGeom prst="rect">
            <a:avLst/>
          </a:prstGeom>
          <a:noFill/>
          <a:ln>
            <a:solidFill>
              <a:schemeClr val="tx1"/>
            </a:solidFill>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2800" b="1" dirty="0">
                <a:solidFill>
                  <a:schemeClr val="tx2">
                    <a:lumMod val="60000"/>
                    <a:lumOff val="40000"/>
                  </a:schemeClr>
                </a:solidFill>
              </a:rPr>
              <a:t>Microenterprise Reform </a:t>
            </a:r>
            <a:r>
              <a:rPr lang="en-US" sz="2800" b="1" dirty="0" smtClean="0">
                <a:solidFill>
                  <a:schemeClr val="tx2">
                    <a:lumMod val="60000"/>
                    <a:lumOff val="40000"/>
                  </a:schemeClr>
                </a:solidFill>
              </a:rPr>
              <a:t>Index </a:t>
            </a:r>
            <a:endParaRPr lang="en-US" sz="2800" b="1" dirty="0" smtClean="0">
              <a:solidFill>
                <a:schemeClr val="tx2">
                  <a:lumMod val="60000"/>
                  <a:lumOff val="4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90766861"/>
              </p:ext>
            </p:extLst>
          </p:nvPr>
        </p:nvGraphicFramePr>
        <p:xfrm>
          <a:off x="404884" y="1752600"/>
          <a:ext cx="8129517" cy="2590800"/>
        </p:xfrm>
        <a:graphic>
          <a:graphicData uri="http://schemas.openxmlformats.org/drawingml/2006/table">
            <a:tbl>
              <a:tblPr firstRow="1" bandRow="1">
                <a:tableStyleId>{5C22544A-7EE6-4342-B048-85BDC9FD1C3A}</a:tableStyleId>
              </a:tblPr>
              <a:tblGrid>
                <a:gridCol w="3266324"/>
                <a:gridCol w="3298027"/>
                <a:gridCol w="1565166"/>
              </a:tblGrid>
              <a:tr h="727753">
                <a:tc>
                  <a:txBody>
                    <a:bodyPr/>
                    <a:lstStyle/>
                    <a:p>
                      <a:pPr algn="l"/>
                      <a:r>
                        <a:rPr lang="en-US" sz="2000" b="1" dirty="0" smtClean="0">
                          <a:latin typeface="+mn-lt"/>
                        </a:rPr>
                        <a:t>Governorates Covered</a:t>
                      </a:r>
                      <a:endParaRPr lang="en-US" sz="2000" b="1" dirty="0">
                        <a:latin typeface="+mn-lt"/>
                      </a:endParaRPr>
                    </a:p>
                  </a:txBody>
                  <a:tcPr/>
                </a:tc>
                <a:tc>
                  <a:txBody>
                    <a:bodyPr/>
                    <a:lstStyle/>
                    <a:p>
                      <a:pPr algn="l"/>
                      <a:r>
                        <a:rPr lang="en-US" sz="2000" b="1" dirty="0" smtClean="0">
                          <a:latin typeface="+mn-lt"/>
                        </a:rPr>
                        <a:t>Business Sector</a:t>
                      </a:r>
                      <a:endParaRPr lang="en-US" sz="2000" b="1" dirty="0">
                        <a:latin typeface="+mn-lt"/>
                      </a:endParaRPr>
                    </a:p>
                  </a:txBody>
                  <a:tcPr/>
                </a:tc>
                <a:tc>
                  <a:txBody>
                    <a:bodyPr/>
                    <a:lstStyle/>
                    <a:p>
                      <a:pPr algn="l"/>
                      <a:r>
                        <a:rPr lang="en-US" sz="2000" b="1" dirty="0" smtClean="0">
                          <a:latin typeface="+mn-lt"/>
                        </a:rPr>
                        <a:t>Sample Size</a:t>
                      </a:r>
                      <a:endParaRPr lang="en-US" sz="2000" b="1" dirty="0">
                        <a:latin typeface="+mn-lt"/>
                      </a:endParaRPr>
                    </a:p>
                  </a:txBody>
                  <a:tcPr/>
                </a:tc>
              </a:tr>
              <a:tr h="1863047">
                <a:tc>
                  <a:txBody>
                    <a:bodyPr/>
                    <a:lstStyle/>
                    <a:p>
                      <a:pPr marL="342900" indent="-342900" algn="l">
                        <a:buFont typeface="+mj-lt"/>
                        <a:buAutoNum type="arabicPeriod"/>
                      </a:pPr>
                      <a:r>
                        <a:rPr lang="en-US" sz="2000" b="0" kern="1200" dirty="0" smtClean="0">
                          <a:solidFill>
                            <a:schemeClr val="dk1"/>
                          </a:solidFill>
                          <a:latin typeface="+mn-lt"/>
                          <a:ea typeface="+mn-ea"/>
                          <a:cs typeface="+mn-cs"/>
                        </a:rPr>
                        <a:t>Alexandria</a:t>
                      </a:r>
                    </a:p>
                    <a:p>
                      <a:pPr marL="342900" indent="-342900" algn="l">
                        <a:buFont typeface="+mj-lt"/>
                        <a:buAutoNum type="arabicPeriod"/>
                      </a:pPr>
                      <a:r>
                        <a:rPr lang="en-US" sz="2000" b="0" kern="1200" dirty="0" err="1" smtClean="0">
                          <a:solidFill>
                            <a:schemeClr val="dk1"/>
                          </a:solidFill>
                          <a:latin typeface="+mn-lt"/>
                          <a:ea typeface="+mn-ea"/>
                          <a:cs typeface="+mn-cs"/>
                        </a:rPr>
                        <a:t>Algharbya</a:t>
                      </a:r>
                      <a:endParaRPr lang="en-US" sz="2000" b="0" kern="1200" dirty="0" smtClean="0">
                        <a:solidFill>
                          <a:schemeClr val="dk1"/>
                        </a:solidFill>
                        <a:latin typeface="+mn-lt"/>
                        <a:ea typeface="+mn-ea"/>
                        <a:cs typeface="+mn-cs"/>
                      </a:endParaRPr>
                    </a:p>
                    <a:p>
                      <a:pPr marL="342900" indent="-342900" algn="l">
                        <a:buFont typeface="+mj-lt"/>
                        <a:buAutoNum type="arabicPeriod"/>
                      </a:pPr>
                      <a:r>
                        <a:rPr lang="en-US" sz="2000" b="0" kern="1200" dirty="0" err="1" smtClean="0">
                          <a:solidFill>
                            <a:schemeClr val="dk1"/>
                          </a:solidFill>
                          <a:latin typeface="+mn-lt"/>
                          <a:ea typeface="+mn-ea"/>
                          <a:cs typeface="+mn-cs"/>
                        </a:rPr>
                        <a:t>Monofya</a:t>
                      </a:r>
                      <a:endParaRPr lang="en-US" sz="2000" b="0" kern="1200" dirty="0" smtClean="0">
                        <a:solidFill>
                          <a:schemeClr val="dk1"/>
                        </a:solidFill>
                        <a:latin typeface="+mn-lt"/>
                        <a:ea typeface="+mn-ea"/>
                        <a:cs typeface="+mn-cs"/>
                      </a:endParaRPr>
                    </a:p>
                    <a:p>
                      <a:pPr marL="342900" indent="-342900" algn="l">
                        <a:buFont typeface="+mj-lt"/>
                        <a:buAutoNum type="arabicPeriod"/>
                      </a:pPr>
                      <a:r>
                        <a:rPr lang="en-US" sz="2000" b="0" kern="1200" dirty="0" err="1" smtClean="0">
                          <a:solidFill>
                            <a:schemeClr val="dk1"/>
                          </a:solidFill>
                          <a:latin typeface="+mn-lt"/>
                          <a:ea typeface="+mn-ea"/>
                          <a:cs typeface="+mn-cs"/>
                        </a:rPr>
                        <a:t>Elbeheira</a:t>
                      </a:r>
                      <a:endParaRPr lang="en-US" sz="2000" b="0" kern="1200" dirty="0" smtClean="0">
                        <a:solidFill>
                          <a:schemeClr val="dk1"/>
                        </a:solidFill>
                        <a:latin typeface="+mn-lt"/>
                        <a:ea typeface="+mn-ea"/>
                        <a:cs typeface="+mn-cs"/>
                      </a:endParaRPr>
                    </a:p>
                    <a:p>
                      <a:pPr marL="342900" indent="-342900" algn="l">
                        <a:buFont typeface="+mj-lt"/>
                        <a:buAutoNum type="arabicPeriod"/>
                      </a:pPr>
                      <a:r>
                        <a:rPr lang="en-US" sz="2000" b="0" kern="1200" dirty="0" err="1" smtClean="0">
                          <a:solidFill>
                            <a:schemeClr val="dk1"/>
                          </a:solidFill>
                          <a:latin typeface="+mn-lt"/>
                          <a:ea typeface="+mn-ea"/>
                          <a:cs typeface="+mn-cs"/>
                        </a:rPr>
                        <a:t>Kafr</a:t>
                      </a:r>
                      <a:r>
                        <a:rPr lang="en-US" sz="2000" b="0" kern="1200" dirty="0" smtClean="0">
                          <a:solidFill>
                            <a:schemeClr val="dk1"/>
                          </a:solidFill>
                          <a:latin typeface="+mn-lt"/>
                          <a:ea typeface="+mn-ea"/>
                          <a:cs typeface="+mn-cs"/>
                        </a:rPr>
                        <a:t> </a:t>
                      </a:r>
                      <a:r>
                        <a:rPr lang="en-US" sz="2000" b="0" kern="1200" dirty="0" err="1" smtClean="0">
                          <a:solidFill>
                            <a:schemeClr val="dk1"/>
                          </a:solidFill>
                          <a:latin typeface="+mn-lt"/>
                          <a:ea typeface="+mn-ea"/>
                          <a:cs typeface="+mn-cs"/>
                        </a:rPr>
                        <a:t>Elshiekh</a:t>
                      </a:r>
                      <a:endParaRPr lang="en-US" sz="2000" b="0" dirty="0">
                        <a:latin typeface="+mn-lt"/>
                      </a:endParaRPr>
                    </a:p>
                  </a:txBody>
                  <a:tcPr/>
                </a:tc>
                <a:tc>
                  <a:txBody>
                    <a:bodyPr/>
                    <a:lstStyle/>
                    <a:p>
                      <a:pPr marL="342900" indent="-342900" algn="l">
                        <a:buFont typeface="Arial" pitchFamily="34" charset="0"/>
                        <a:buChar char="•"/>
                      </a:pPr>
                      <a:r>
                        <a:rPr lang="en-US" sz="2000" b="0" kern="1200" dirty="0" smtClean="0">
                          <a:solidFill>
                            <a:schemeClr val="dk1"/>
                          </a:solidFill>
                          <a:latin typeface="+mn-lt"/>
                          <a:ea typeface="+mn-ea"/>
                          <a:cs typeface="+mn-cs"/>
                        </a:rPr>
                        <a:t>Manufacturing,</a:t>
                      </a:r>
                    </a:p>
                    <a:p>
                      <a:pPr marL="342900" indent="-342900" algn="l">
                        <a:buFont typeface="Arial" pitchFamily="34" charset="0"/>
                        <a:buChar char="•"/>
                      </a:pPr>
                      <a:r>
                        <a:rPr lang="en-US" sz="2000" b="0" kern="1200" dirty="0" smtClean="0">
                          <a:solidFill>
                            <a:schemeClr val="dk1"/>
                          </a:solidFill>
                          <a:latin typeface="+mn-lt"/>
                          <a:ea typeface="+mn-ea"/>
                          <a:cs typeface="+mn-cs"/>
                        </a:rPr>
                        <a:t>Services</a:t>
                      </a:r>
                    </a:p>
                    <a:p>
                      <a:pPr marL="342900" indent="-342900" algn="l">
                        <a:buFont typeface="Arial" pitchFamily="34" charset="0"/>
                        <a:buChar char="•"/>
                      </a:pPr>
                      <a:r>
                        <a:rPr lang="en-US" sz="2000" b="0" kern="1200" dirty="0" smtClean="0">
                          <a:solidFill>
                            <a:schemeClr val="dk1"/>
                          </a:solidFill>
                          <a:latin typeface="+mn-lt"/>
                          <a:ea typeface="+mn-ea"/>
                          <a:cs typeface="+mn-cs"/>
                        </a:rPr>
                        <a:t> Trade</a:t>
                      </a:r>
                    </a:p>
                    <a:p>
                      <a:pPr marL="342900" indent="-342900" algn="l">
                        <a:buFont typeface="Arial" pitchFamily="34" charset="0"/>
                        <a:buChar char="•"/>
                      </a:pPr>
                      <a:r>
                        <a:rPr lang="en-US" sz="2000" b="0" kern="1200" dirty="0" smtClean="0">
                          <a:solidFill>
                            <a:schemeClr val="dk1"/>
                          </a:solidFill>
                          <a:latin typeface="+mn-lt"/>
                          <a:ea typeface="+mn-ea"/>
                          <a:cs typeface="+mn-cs"/>
                        </a:rPr>
                        <a:t>Micro industries </a:t>
                      </a:r>
                      <a:endParaRPr lang="en-US" sz="20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mn-lt"/>
                        </a:rPr>
                        <a:t>601</a:t>
                      </a:r>
                    </a:p>
                  </a:txBody>
                  <a:tcPr/>
                </a:tc>
              </a:tr>
            </a:tbl>
          </a:graphicData>
        </a:graphic>
      </p:graphicFrame>
      <p:sp>
        <p:nvSpPr>
          <p:cNvPr id="8" name="TextBox 7"/>
          <p:cNvSpPr txBox="1"/>
          <p:nvPr/>
        </p:nvSpPr>
        <p:spPr>
          <a:xfrm>
            <a:off x="401472" y="4615696"/>
            <a:ext cx="7848600" cy="1785104"/>
          </a:xfrm>
          <a:prstGeom prst="rect">
            <a:avLst/>
          </a:prstGeom>
          <a:noFill/>
        </p:spPr>
        <p:txBody>
          <a:bodyPr wrap="square" rtlCol="0">
            <a:spAutoFit/>
          </a:bodyPr>
          <a:lstStyle/>
          <a:p>
            <a:r>
              <a:rPr lang="en-US" sz="2200" b="1" u="sng" dirty="0">
                <a:solidFill>
                  <a:schemeClr val="accent1"/>
                </a:solidFill>
              </a:rPr>
              <a:t>ABA Partners:</a:t>
            </a:r>
          </a:p>
          <a:p>
            <a:pPr marL="342900" lvl="2" indent="-342900">
              <a:lnSpc>
                <a:spcPct val="80000"/>
              </a:lnSpc>
              <a:spcBef>
                <a:spcPct val="20000"/>
              </a:spcBef>
              <a:buFont typeface="Arial" pitchFamily="34" charset="0"/>
              <a:buChar char="•"/>
            </a:pPr>
            <a:r>
              <a:rPr lang="en-US" sz="2200" dirty="0"/>
              <a:t>IFC</a:t>
            </a:r>
          </a:p>
          <a:p>
            <a:pPr marL="342900" lvl="2" indent="-342900">
              <a:lnSpc>
                <a:spcPct val="80000"/>
              </a:lnSpc>
              <a:spcBef>
                <a:spcPct val="20000"/>
              </a:spcBef>
              <a:buFont typeface="Arial" pitchFamily="34" charset="0"/>
              <a:buChar char="•"/>
            </a:pPr>
            <a:r>
              <a:rPr lang="en-US" sz="2200" dirty="0" smtClean="0"/>
              <a:t>Ministry of Trade and Industry</a:t>
            </a:r>
            <a:endParaRPr lang="en-US" sz="2200" b="1" u="sng" dirty="0"/>
          </a:p>
          <a:p>
            <a:endParaRPr lang="en-US" sz="2200" b="1" u="sng" dirty="0" smtClean="0">
              <a:solidFill>
                <a:schemeClr val="accent6">
                  <a:lumMod val="75000"/>
                </a:schemeClr>
              </a:solidFill>
            </a:endParaRPr>
          </a:p>
          <a:p>
            <a:endParaRPr lang="en-US" sz="2200" b="1" u="sng" dirty="0" smtClean="0">
              <a:solidFill>
                <a:schemeClr val="accent6">
                  <a:lumMod val="75000"/>
                </a:schemeClr>
              </a:solidFill>
            </a:endParaRPr>
          </a:p>
        </p:txBody>
      </p:sp>
      <p:pic>
        <p:nvPicPr>
          <p:cNvPr id="6" name="Content Placeholder 3" descr="Picture 2transperant.png"/>
          <p:cNvPicPr>
            <a:picLocks noChangeAspect="1"/>
          </p:cNvPicPr>
          <p:nvPr/>
        </p:nvPicPr>
        <p:blipFill>
          <a:blip r:embed="rId2" cstate="print"/>
          <a:stretch>
            <a:fillRect/>
          </a:stretch>
        </p:blipFill>
        <p:spPr>
          <a:xfrm>
            <a:off x="6858000" y="-25200"/>
            <a:ext cx="1911692" cy="13080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229600" cy="990598"/>
          </a:xfrm>
        </p:spPr>
        <p:txBody>
          <a:bodyPr>
            <a:noAutofit/>
          </a:bodyPr>
          <a:lstStyle/>
          <a:p>
            <a:pPr algn="l"/>
            <a:r>
              <a:rPr lang="en-US" sz="3200" b="1" dirty="0" smtClean="0">
                <a:solidFill>
                  <a:schemeClr val="tx2">
                    <a:lumMod val="60000"/>
                    <a:lumOff val="40000"/>
                  </a:schemeClr>
                </a:solidFill>
              </a:rPr>
              <a:t>Measuring Competitiveness: MRI Components</a:t>
            </a:r>
            <a:endParaRPr lang="en-US" sz="3200" b="1" dirty="0">
              <a:solidFill>
                <a:schemeClr val="tx2">
                  <a:lumMod val="60000"/>
                  <a:lumOff val="40000"/>
                </a:schemeClr>
              </a:solidFill>
            </a:endParaRPr>
          </a:p>
        </p:txBody>
      </p:sp>
      <p:sp>
        <p:nvSpPr>
          <p:cNvPr id="3" name="Subtitle 2"/>
          <p:cNvSpPr>
            <a:spLocks noGrp="1"/>
          </p:cNvSpPr>
          <p:nvPr>
            <p:ph type="subTitle" idx="1"/>
          </p:nvPr>
        </p:nvSpPr>
        <p:spPr>
          <a:xfrm>
            <a:off x="304800" y="1219200"/>
            <a:ext cx="6705600" cy="5029200"/>
          </a:xfrm>
        </p:spPr>
        <p:txBody>
          <a:bodyPr>
            <a:noAutofit/>
          </a:bodyPr>
          <a:lstStyle/>
          <a:p>
            <a:pPr algn="l">
              <a:spcBef>
                <a:spcPts val="0"/>
              </a:spcBef>
            </a:pPr>
            <a:r>
              <a:rPr lang="en-US" sz="2200" b="1" dirty="0" smtClean="0">
                <a:solidFill>
                  <a:schemeClr val="tx1"/>
                </a:solidFill>
              </a:rPr>
              <a:t>MRI is based on WEF Competitiveness Report</a:t>
            </a:r>
          </a:p>
          <a:p>
            <a:pPr algn="l">
              <a:spcBef>
                <a:spcPts val="0"/>
              </a:spcBef>
            </a:pPr>
            <a:endParaRPr lang="en-US" sz="2200" b="1" dirty="0" smtClean="0">
              <a:solidFill>
                <a:schemeClr val="tx1"/>
              </a:solidFill>
              <a:cs typeface="Times New Roman" pitchFamily="18" charset="0"/>
            </a:endParaRPr>
          </a:p>
          <a:p>
            <a:pPr algn="l">
              <a:spcBef>
                <a:spcPts val="0"/>
              </a:spcBef>
            </a:pPr>
            <a:r>
              <a:rPr lang="en-US" sz="2200" b="1" dirty="0" smtClean="0">
                <a:solidFill>
                  <a:schemeClr val="tx1"/>
                </a:solidFill>
                <a:cs typeface="Times New Roman" pitchFamily="18" charset="0"/>
              </a:rPr>
              <a:t>1. Institutional Environment</a:t>
            </a:r>
          </a:p>
          <a:p>
            <a:pPr algn="l">
              <a:spcBef>
                <a:spcPts val="0"/>
              </a:spcBef>
            </a:pPr>
            <a:r>
              <a:rPr lang="en-US" sz="2200" dirty="0" smtClean="0">
                <a:solidFill>
                  <a:schemeClr val="tx1"/>
                </a:solidFill>
              </a:rPr>
              <a:t>How laws and regulations affect business productivity as well as their influence on firms choosing to be part of the formal or </a:t>
            </a:r>
          </a:p>
          <a:p>
            <a:pPr algn="l">
              <a:spcBef>
                <a:spcPts val="0"/>
              </a:spcBef>
            </a:pPr>
            <a:r>
              <a:rPr lang="en-US" sz="2200" dirty="0" smtClean="0">
                <a:solidFill>
                  <a:schemeClr val="tx1"/>
                </a:solidFill>
              </a:rPr>
              <a:t>informal sector</a:t>
            </a:r>
            <a:r>
              <a:rPr lang="en-US" sz="2200" dirty="0">
                <a:solidFill>
                  <a:schemeClr val="tx1"/>
                </a:solidFill>
              </a:rPr>
              <a:t>.</a:t>
            </a:r>
            <a:endParaRPr lang="en-US" sz="2200" dirty="0" smtClean="0">
              <a:solidFill>
                <a:schemeClr val="tx1"/>
              </a:solidFill>
            </a:endParaRPr>
          </a:p>
          <a:p>
            <a:pPr algn="l">
              <a:spcBef>
                <a:spcPts val="0"/>
              </a:spcBef>
            </a:pPr>
            <a:endParaRPr lang="en-US" sz="2200" b="1" dirty="0" smtClean="0">
              <a:solidFill>
                <a:schemeClr val="tx1"/>
              </a:solidFill>
              <a:cs typeface="Times New Roman" pitchFamily="18" charset="0"/>
            </a:endParaRPr>
          </a:p>
          <a:p>
            <a:pPr algn="l">
              <a:spcBef>
                <a:spcPts val="0"/>
              </a:spcBef>
            </a:pPr>
            <a:r>
              <a:rPr lang="en-US" sz="2200" b="1" dirty="0" smtClean="0">
                <a:solidFill>
                  <a:schemeClr val="tx1"/>
                </a:solidFill>
                <a:cs typeface="Times New Roman" pitchFamily="18" charset="0"/>
              </a:rPr>
              <a:t>2. Market Efficiency</a:t>
            </a:r>
          </a:p>
          <a:p>
            <a:pPr algn="l">
              <a:spcBef>
                <a:spcPts val="0"/>
              </a:spcBef>
            </a:pPr>
            <a:r>
              <a:rPr lang="en-US" sz="2200" dirty="0" smtClean="0">
                <a:solidFill>
                  <a:schemeClr val="tx1"/>
                </a:solidFill>
              </a:rPr>
              <a:t>An overview of the consumer goods, finance and labor market effect on MSME operations.</a:t>
            </a:r>
          </a:p>
          <a:p>
            <a:pPr algn="l">
              <a:spcBef>
                <a:spcPts val="0"/>
              </a:spcBef>
            </a:pPr>
            <a:endParaRPr lang="en-US" sz="2200" b="1" dirty="0" smtClean="0">
              <a:solidFill>
                <a:schemeClr val="tx1"/>
              </a:solidFill>
              <a:cs typeface="Times New Roman" pitchFamily="18" charset="0"/>
            </a:endParaRPr>
          </a:p>
          <a:p>
            <a:pPr algn="l">
              <a:spcBef>
                <a:spcPts val="0"/>
              </a:spcBef>
            </a:pPr>
            <a:r>
              <a:rPr lang="en-US" sz="2200" b="1" dirty="0" smtClean="0">
                <a:solidFill>
                  <a:schemeClr val="tx1"/>
                </a:solidFill>
                <a:cs typeface="Times New Roman" pitchFamily="18" charset="0"/>
              </a:rPr>
              <a:t>3. Business Sophistication</a:t>
            </a:r>
          </a:p>
          <a:p>
            <a:pPr algn="l">
              <a:spcBef>
                <a:spcPts val="0"/>
              </a:spcBef>
            </a:pPr>
            <a:r>
              <a:rPr lang="en-US" sz="2200" dirty="0" smtClean="0">
                <a:solidFill>
                  <a:schemeClr val="tx1"/>
                </a:solidFill>
              </a:rPr>
              <a:t>Level of professionalism in MSME management, marketing, </a:t>
            </a:r>
            <a:r>
              <a:rPr lang="en-US" sz="2200" dirty="0" smtClean="0">
                <a:solidFill>
                  <a:schemeClr val="tx1"/>
                </a:solidFill>
              </a:rPr>
              <a:t>planning</a:t>
            </a:r>
            <a:r>
              <a:rPr lang="en-US" sz="2200" dirty="0" smtClean="0">
                <a:solidFill>
                  <a:schemeClr val="tx1"/>
                </a:solidFill>
              </a:rPr>
              <a:t>, market information utilization and competitive advantage. </a:t>
            </a:r>
          </a:p>
          <a:p>
            <a:pPr algn="l"/>
            <a:endParaRPr lang="en-US" sz="2200" b="1" dirty="0">
              <a:solidFill>
                <a:schemeClr val="tx1"/>
              </a:solidFill>
              <a:cs typeface="Times New Roman" pitchFamily="18" charset="0"/>
            </a:endParaRPr>
          </a:p>
        </p:txBody>
      </p:sp>
      <p:pic>
        <p:nvPicPr>
          <p:cNvPr id="12" name="Picture 16" descr="منشآت 8"/>
          <p:cNvPicPr>
            <a:picLocks noChangeAspect="1" noChangeArrowheads="1"/>
          </p:cNvPicPr>
          <p:nvPr/>
        </p:nvPicPr>
        <p:blipFill>
          <a:blip r:embed="rId2" cstate="print"/>
          <a:srcRect/>
          <a:stretch>
            <a:fillRect/>
          </a:stretch>
        </p:blipFill>
        <p:spPr bwMode="auto">
          <a:xfrm>
            <a:off x="6928353" y="1676400"/>
            <a:ext cx="2108403" cy="1626481"/>
          </a:xfrm>
          <a:prstGeom prst="rect">
            <a:avLst/>
          </a:prstGeom>
          <a:noFill/>
          <a:ln w="9525">
            <a:noFill/>
            <a:miter lim="800000"/>
            <a:headEnd/>
            <a:tailEnd/>
          </a:ln>
        </p:spPr>
      </p:pic>
      <p:pic>
        <p:nvPicPr>
          <p:cNvPr id="13" name="Picture 18" descr="منشآت 9"/>
          <p:cNvPicPr>
            <a:picLocks noChangeAspect="1" noChangeArrowheads="1"/>
          </p:cNvPicPr>
          <p:nvPr/>
        </p:nvPicPr>
        <p:blipFill>
          <a:blip r:embed="rId3" cstate="print"/>
          <a:srcRect/>
          <a:stretch>
            <a:fillRect/>
          </a:stretch>
        </p:blipFill>
        <p:spPr bwMode="auto">
          <a:xfrm>
            <a:off x="6928353" y="3375559"/>
            <a:ext cx="2108402" cy="1656601"/>
          </a:xfrm>
          <a:prstGeom prst="rect">
            <a:avLst/>
          </a:prstGeom>
          <a:noFill/>
          <a:ln w="9525">
            <a:noFill/>
            <a:miter lim="800000"/>
            <a:headEnd/>
            <a:tailEnd/>
          </a:ln>
        </p:spPr>
      </p:pic>
      <p:pic>
        <p:nvPicPr>
          <p:cNvPr id="14" name="Picture 15" descr="منشآت7"/>
          <p:cNvPicPr>
            <a:picLocks noChangeAspect="1" noChangeArrowheads="1"/>
          </p:cNvPicPr>
          <p:nvPr/>
        </p:nvPicPr>
        <p:blipFill>
          <a:blip r:embed="rId4" cstate="print"/>
          <a:srcRect/>
          <a:stretch>
            <a:fillRect/>
          </a:stretch>
        </p:blipFill>
        <p:spPr bwMode="auto">
          <a:xfrm>
            <a:off x="6928353" y="5131751"/>
            <a:ext cx="2108403" cy="134524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229600" cy="1143000"/>
          </a:xfrm>
        </p:spPr>
        <p:txBody>
          <a:bodyPr>
            <a:normAutofit/>
          </a:bodyPr>
          <a:lstStyle/>
          <a:p>
            <a:pPr algn="l"/>
            <a:r>
              <a:rPr lang="en-US" sz="3200" b="1" dirty="0" smtClean="0">
                <a:solidFill>
                  <a:schemeClr val="tx2">
                    <a:lumMod val="60000"/>
                    <a:lumOff val="40000"/>
                  </a:schemeClr>
                </a:solidFill>
              </a:rPr>
              <a:t>MRI Launch </a:t>
            </a:r>
            <a:r>
              <a:rPr lang="en-US" sz="3200" b="1" dirty="0" smtClean="0">
                <a:solidFill>
                  <a:schemeClr val="tx2">
                    <a:lumMod val="60000"/>
                    <a:lumOff val="40000"/>
                  </a:schemeClr>
                </a:solidFill>
              </a:rPr>
              <a:t>Event</a:t>
            </a:r>
            <a:endParaRPr lang="en-US" sz="3200" b="1" dirty="0" smtClean="0">
              <a:solidFill>
                <a:schemeClr val="tx2">
                  <a:lumMod val="60000"/>
                  <a:lumOff val="40000"/>
                </a:schemeClr>
              </a:solidFill>
            </a:endParaRPr>
          </a:p>
        </p:txBody>
      </p:sp>
      <p:pic>
        <p:nvPicPr>
          <p:cNvPr id="7" name="Picture 6" descr="E:\ADVOCACY UNIT\MRI\Launching event 18 May 2013\MRI Photos\DSC_1505.JPG"/>
          <p:cNvPicPr/>
          <p:nvPr/>
        </p:nvPicPr>
        <p:blipFill>
          <a:blip r:embed="rId2" cstate="print"/>
          <a:srcRect/>
          <a:stretch>
            <a:fillRect/>
          </a:stretch>
        </p:blipFill>
        <p:spPr bwMode="auto">
          <a:xfrm>
            <a:off x="304800" y="1455354"/>
            <a:ext cx="4038600" cy="2209800"/>
          </a:xfrm>
          <a:prstGeom prst="rect">
            <a:avLst/>
          </a:prstGeom>
          <a:noFill/>
          <a:ln w="9525">
            <a:noFill/>
            <a:miter lim="800000"/>
            <a:headEnd/>
            <a:tailEnd/>
          </a:ln>
        </p:spPr>
      </p:pic>
      <p:pic>
        <p:nvPicPr>
          <p:cNvPr id="8" name="Picture 7" descr="E:\ADVOCACY UNIT\MRI\Launching event 18 May 2013\MRI Photos\DSC_1419.JPG"/>
          <p:cNvPicPr/>
          <p:nvPr/>
        </p:nvPicPr>
        <p:blipFill>
          <a:blip r:embed="rId3" cstate="print"/>
          <a:srcRect/>
          <a:stretch>
            <a:fillRect/>
          </a:stretch>
        </p:blipFill>
        <p:spPr bwMode="auto">
          <a:xfrm>
            <a:off x="4648200" y="1455354"/>
            <a:ext cx="3962400" cy="2209800"/>
          </a:xfrm>
          <a:prstGeom prst="rect">
            <a:avLst/>
          </a:prstGeom>
          <a:noFill/>
          <a:ln w="9525">
            <a:noFill/>
            <a:miter lim="800000"/>
            <a:headEnd/>
            <a:tailEnd/>
          </a:ln>
        </p:spPr>
      </p:pic>
      <p:pic>
        <p:nvPicPr>
          <p:cNvPr id="9" name="Picture 8" descr="E:\ADVOCACY UNIT\MRI\Launching event 18 May 2013\MRI Photos\DSC_1431.JPG"/>
          <p:cNvPicPr/>
          <p:nvPr/>
        </p:nvPicPr>
        <p:blipFill>
          <a:blip r:embed="rId4" cstate="print"/>
          <a:srcRect/>
          <a:stretch>
            <a:fillRect/>
          </a:stretch>
        </p:blipFill>
        <p:spPr bwMode="auto">
          <a:xfrm>
            <a:off x="1981200" y="3893754"/>
            <a:ext cx="4953000" cy="25832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229600" cy="1143000"/>
          </a:xfrm>
        </p:spPr>
        <p:txBody>
          <a:bodyPr>
            <a:normAutofit/>
          </a:bodyPr>
          <a:lstStyle/>
          <a:p>
            <a:pPr algn="l"/>
            <a:r>
              <a:rPr lang="en-US" sz="2800" b="1" dirty="0">
                <a:solidFill>
                  <a:schemeClr val="tx2">
                    <a:lumMod val="60000"/>
                    <a:lumOff val="40000"/>
                  </a:schemeClr>
                </a:solidFill>
              </a:rPr>
              <a:t>Egypt Doing Business Report 2014 </a:t>
            </a:r>
          </a:p>
        </p:txBody>
      </p:sp>
      <p:sp>
        <p:nvSpPr>
          <p:cNvPr id="6" name="Content Placeholder 5"/>
          <p:cNvSpPr>
            <a:spLocks noGrp="1"/>
          </p:cNvSpPr>
          <p:nvPr>
            <p:ph idx="1"/>
          </p:nvPr>
        </p:nvSpPr>
        <p:spPr>
          <a:xfrm>
            <a:off x="457200" y="1617548"/>
            <a:ext cx="5105400" cy="3099650"/>
          </a:xfrm>
        </p:spPr>
        <p:txBody>
          <a:bodyPr>
            <a:noAutofit/>
          </a:bodyPr>
          <a:lstStyle/>
          <a:p>
            <a:pPr>
              <a:spcBef>
                <a:spcPts val="0"/>
              </a:spcBef>
              <a:spcAft>
                <a:spcPts val="1200"/>
              </a:spcAft>
            </a:pPr>
            <a:r>
              <a:rPr lang="en-US" sz="2000" dirty="0" smtClean="0"/>
              <a:t>SNDB Egypt project was in response to a request by </a:t>
            </a:r>
            <a:r>
              <a:rPr lang="en-US" sz="2000" dirty="0" err="1" smtClean="0"/>
              <a:t>GoE</a:t>
            </a:r>
            <a:r>
              <a:rPr lang="en-US" sz="2000" dirty="0" smtClean="0"/>
              <a:t>, led by the Ministry of Investment and Ministry of Local Development</a:t>
            </a:r>
          </a:p>
          <a:p>
            <a:pPr>
              <a:spcBef>
                <a:spcPts val="0"/>
              </a:spcBef>
              <a:spcAft>
                <a:spcPts val="1200"/>
              </a:spcAft>
            </a:pPr>
            <a:r>
              <a:rPr lang="en-US" sz="2000" dirty="0" smtClean="0"/>
              <a:t>15 cities were carefully selected according to Subnational DB standards and in order to </a:t>
            </a:r>
            <a:r>
              <a:rPr lang="en-US" sz="2000" dirty="0"/>
              <a:t>ensure that urban centers, port, touristic and frontier cities are represented, </a:t>
            </a:r>
            <a:r>
              <a:rPr lang="en-US" sz="2000" dirty="0" smtClean="0"/>
              <a:t>to allow for replication</a:t>
            </a:r>
            <a:r>
              <a:rPr lang="en-US" sz="2000" dirty="0" smtClean="0"/>
              <a:t>.</a:t>
            </a: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1557"/>
            <a:ext cx="3313940" cy="324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4615696"/>
            <a:ext cx="7086600" cy="2215991"/>
          </a:xfrm>
          <a:prstGeom prst="rect">
            <a:avLst/>
          </a:prstGeom>
          <a:noFill/>
        </p:spPr>
        <p:txBody>
          <a:bodyPr wrap="square" rtlCol="0">
            <a:spAutoFit/>
          </a:bodyPr>
          <a:lstStyle/>
          <a:p>
            <a:pPr marL="285750" indent="-285750">
              <a:spcBef>
                <a:spcPts val="0"/>
              </a:spcBef>
              <a:spcAft>
                <a:spcPts val="1200"/>
              </a:spcAft>
              <a:buFont typeface="Arial" panose="020B0604020202020204" pitchFamily="34" charset="0"/>
              <a:buChar char="•"/>
            </a:pPr>
            <a:r>
              <a:rPr lang="en-US" sz="2000" dirty="0"/>
              <a:t>4 indicators (starting a business, </a:t>
            </a:r>
            <a:r>
              <a:rPr lang="en-US" sz="2000" dirty="0" smtClean="0"/>
              <a:t>dealing </a:t>
            </a:r>
            <a:r>
              <a:rPr lang="en-US" sz="2000" dirty="0"/>
              <a:t>with construction permits, </a:t>
            </a:r>
            <a:r>
              <a:rPr lang="en-US" sz="2000" dirty="0" smtClean="0"/>
              <a:t>registering </a:t>
            </a:r>
            <a:r>
              <a:rPr lang="en-US" sz="2000" dirty="0"/>
              <a:t>property and </a:t>
            </a:r>
            <a:r>
              <a:rPr lang="en-US" sz="2000" dirty="0" smtClean="0"/>
              <a:t>enforcing contracts</a:t>
            </a:r>
            <a:r>
              <a:rPr lang="en-US" sz="2000" dirty="0"/>
              <a:t>) were measured in </a:t>
            </a:r>
            <a:r>
              <a:rPr lang="en-US" sz="2000" dirty="0" smtClean="0"/>
              <a:t>the 15 </a:t>
            </a:r>
            <a:r>
              <a:rPr lang="en-US" sz="2000" dirty="0"/>
              <a:t>cities.</a:t>
            </a:r>
          </a:p>
          <a:p>
            <a:pPr marL="285750" indent="-285750">
              <a:spcBef>
                <a:spcPts val="0"/>
              </a:spcBef>
              <a:spcAft>
                <a:spcPts val="1200"/>
              </a:spcAft>
              <a:buFont typeface="Arial" panose="020B0604020202020204" pitchFamily="34" charset="0"/>
              <a:buChar char="•"/>
            </a:pPr>
            <a:r>
              <a:rPr lang="en-US" sz="2000" dirty="0"/>
              <a:t>Trading across borders </a:t>
            </a:r>
            <a:r>
              <a:rPr lang="en-US" sz="2000" dirty="0" smtClean="0"/>
              <a:t>indicator was </a:t>
            </a:r>
            <a:r>
              <a:rPr lang="en-US" sz="2000" dirty="0"/>
              <a:t>measured in 5 strategic ports. </a:t>
            </a:r>
          </a:p>
          <a:p>
            <a:endParaRPr lang="en-US" dirty="0"/>
          </a:p>
        </p:txBody>
      </p:sp>
    </p:spTree>
    <p:extLst>
      <p:ext uri="{BB962C8B-B14F-4D97-AF65-F5344CB8AC3E}">
        <p14:creationId xmlns:p14="http://schemas.microsoft.com/office/powerpoint/2010/main" val="416760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5599" y="3768128"/>
            <a:ext cx="6233445" cy="939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kern="1200">
                <a:solidFill>
                  <a:schemeClr val="bg1"/>
                </a:solidFill>
                <a:latin typeface="+mj-lt"/>
                <a:ea typeface="+mj-ea"/>
                <a:cs typeface="+mj-cs"/>
              </a:defRPr>
            </a:lvl1pPr>
          </a:lstStyle>
          <a:p>
            <a:pPr algn="r"/>
            <a:endParaRPr lang="es-ES_tradnl" dirty="0">
              <a:solidFill>
                <a:srgbClr val="FFC000"/>
              </a:solidFill>
            </a:endParaRPr>
          </a:p>
        </p:txBody>
      </p:sp>
      <p:sp>
        <p:nvSpPr>
          <p:cNvPr id="9" name="Title 1"/>
          <p:cNvSpPr txBox="1">
            <a:spLocks/>
          </p:cNvSpPr>
          <p:nvPr/>
        </p:nvSpPr>
        <p:spPr>
          <a:xfrm>
            <a:off x="152400" y="228600"/>
            <a:ext cx="8763000" cy="762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tx2">
                    <a:lumMod val="60000"/>
                    <a:lumOff val="40000"/>
                  </a:schemeClr>
                </a:solidFill>
                <a:latin typeface="+mj-lt"/>
                <a:ea typeface="+mj-ea"/>
                <a:cs typeface="+mj-cs"/>
              </a:rPr>
              <a:t>Sub </a:t>
            </a:r>
            <a:r>
              <a:rPr lang="en-US" sz="3200" b="1" dirty="0" smtClean="0">
                <a:solidFill>
                  <a:schemeClr val="tx2">
                    <a:lumMod val="60000"/>
                    <a:lumOff val="40000"/>
                  </a:schemeClr>
                </a:solidFill>
                <a:latin typeface="+mj-lt"/>
                <a:ea typeface="+mj-ea"/>
                <a:cs typeface="+mj-cs"/>
              </a:rPr>
              <a:t>National PPD </a:t>
            </a:r>
            <a:r>
              <a:rPr lang="en-US" sz="3200" b="1" i="1" dirty="0" smtClean="0">
                <a:solidFill>
                  <a:schemeClr val="tx2">
                    <a:lumMod val="60000"/>
                    <a:lumOff val="40000"/>
                  </a:schemeClr>
                </a:solidFill>
                <a:latin typeface="+mj-lt"/>
                <a:ea typeface="+mj-ea"/>
                <a:cs typeface="+mj-cs"/>
              </a:rPr>
              <a:t>Using</a:t>
            </a:r>
            <a:r>
              <a:rPr lang="en-US" sz="3200" b="1" dirty="0" smtClean="0">
                <a:solidFill>
                  <a:schemeClr val="tx2">
                    <a:lumMod val="60000"/>
                    <a:lumOff val="40000"/>
                  </a:schemeClr>
                </a:solidFill>
                <a:latin typeface="+mj-lt"/>
                <a:ea typeface="+mj-ea"/>
                <a:cs typeface="+mj-cs"/>
              </a:rPr>
              <a:t> Egypt Doing Business 2014</a:t>
            </a:r>
          </a:p>
        </p:txBody>
      </p:sp>
      <p:graphicFrame>
        <p:nvGraphicFramePr>
          <p:cNvPr id="8" name="Table 7"/>
          <p:cNvGraphicFramePr>
            <a:graphicFrameLocks noGrp="1"/>
          </p:cNvGraphicFramePr>
          <p:nvPr>
            <p:extLst>
              <p:ext uri="{D42A27DB-BD31-4B8C-83A1-F6EECF244321}">
                <p14:modId xmlns:p14="http://schemas.microsoft.com/office/powerpoint/2010/main" val="2986604929"/>
              </p:ext>
            </p:extLst>
          </p:nvPr>
        </p:nvGraphicFramePr>
        <p:xfrm>
          <a:off x="190499" y="1240809"/>
          <a:ext cx="8763001" cy="4800600"/>
        </p:xfrm>
        <a:graphic>
          <a:graphicData uri="http://schemas.openxmlformats.org/drawingml/2006/table">
            <a:tbl>
              <a:tblPr rtl="1" firstRow="1">
                <a:tableStyleId>{69012ECD-51FC-41F1-AA8D-1B2483CD663E}</a:tableStyleId>
              </a:tblPr>
              <a:tblGrid>
                <a:gridCol w="2645393"/>
                <a:gridCol w="2803476"/>
                <a:gridCol w="3314132"/>
              </a:tblGrid>
              <a:tr h="1486562">
                <a:tc>
                  <a:txBody>
                    <a:bodyPr/>
                    <a:lstStyle/>
                    <a:p>
                      <a:pPr marL="0" marR="0" algn="ctr" rtl="1">
                        <a:lnSpc>
                          <a:spcPct val="115000"/>
                        </a:lnSpc>
                        <a:spcBef>
                          <a:spcPts val="0"/>
                        </a:spcBef>
                        <a:spcAft>
                          <a:spcPts val="1000"/>
                        </a:spcAft>
                      </a:pPr>
                      <a:r>
                        <a:rPr lang="en-US" sz="1800" kern="1200" dirty="0" smtClean="0"/>
                        <a:t>Egypt’s performance </a:t>
                      </a:r>
                      <a:r>
                        <a:rPr lang="en-US" sz="1800" kern="1200" dirty="0" smtClean="0"/>
                        <a:t>in Doing Business 2014 </a:t>
                      </a:r>
                    </a:p>
                    <a:p>
                      <a:pPr marL="0" marR="0" algn="ctr" defTabSz="914400" rtl="1" eaLnBrk="1" latinLnBrk="0" hangingPunct="1">
                        <a:lnSpc>
                          <a:spcPct val="115000"/>
                        </a:lnSpc>
                        <a:spcBef>
                          <a:spcPts val="0"/>
                        </a:spcBef>
                        <a:spcAft>
                          <a:spcPts val="1000"/>
                        </a:spcAft>
                      </a:pPr>
                      <a:r>
                        <a:rPr lang="en-US" sz="1800" kern="1200" dirty="0" smtClean="0"/>
                        <a:t>(Global Rank)</a:t>
                      </a:r>
                      <a:endParaRPr lang="en-US" sz="1800" b="1" kern="1200" dirty="0">
                        <a:solidFill>
                          <a:schemeClr val="tx1"/>
                        </a:solidFill>
                        <a:latin typeface="Calibri"/>
                        <a:ea typeface="Times New Roman"/>
                        <a:cs typeface="Arial"/>
                      </a:endParaRPr>
                    </a:p>
                  </a:txBody>
                  <a:tcPr marL="63062" marR="6569" marT="6569" marB="0" anchor="ctr"/>
                </a:tc>
                <a:tc>
                  <a:txBody>
                    <a:bodyPr/>
                    <a:lstStyle/>
                    <a:p>
                      <a:pPr marL="0" marR="0" algn="ctr" rtl="1">
                        <a:lnSpc>
                          <a:spcPct val="115000"/>
                        </a:lnSpc>
                        <a:spcBef>
                          <a:spcPts val="0"/>
                        </a:spcBef>
                        <a:spcAft>
                          <a:spcPts val="1000"/>
                        </a:spcAft>
                      </a:pPr>
                      <a:r>
                        <a:rPr lang="en-US" sz="1800" kern="1200" dirty="0" smtClean="0"/>
                        <a:t>Egyptian best practices compared internationally</a:t>
                      </a:r>
                    </a:p>
                    <a:p>
                      <a:pPr marL="0" marR="0" algn="ctr" defTabSz="914400" rtl="1" eaLnBrk="1" latinLnBrk="0" hangingPunct="1">
                        <a:lnSpc>
                          <a:spcPct val="115000"/>
                        </a:lnSpc>
                        <a:spcBef>
                          <a:spcPts val="0"/>
                        </a:spcBef>
                        <a:spcAft>
                          <a:spcPts val="1000"/>
                        </a:spcAft>
                      </a:pPr>
                      <a:r>
                        <a:rPr lang="en-US" sz="1800" kern="1200" dirty="0" smtClean="0"/>
                        <a:t>(Global Rank)</a:t>
                      </a:r>
                      <a:endParaRPr lang="en-US" sz="1800" b="1" kern="1200" dirty="0">
                        <a:solidFill>
                          <a:schemeClr val="tx1"/>
                        </a:solidFill>
                        <a:latin typeface="Calibri"/>
                        <a:ea typeface="Times New Roman"/>
                        <a:cs typeface="Arial"/>
                      </a:endParaRPr>
                    </a:p>
                  </a:txBody>
                  <a:tcPr marL="63062" marR="6569" marT="6569" marB="0" anchor="ctr"/>
                </a:tc>
                <a:tc>
                  <a:txBody>
                    <a:bodyPr/>
                    <a:lstStyle/>
                    <a:p>
                      <a:pPr marL="0" marR="0" algn="l" rtl="1">
                        <a:lnSpc>
                          <a:spcPct val="115000"/>
                        </a:lnSpc>
                        <a:spcBef>
                          <a:spcPts val="0"/>
                        </a:spcBef>
                        <a:spcAft>
                          <a:spcPts val="1000"/>
                        </a:spcAft>
                      </a:pPr>
                      <a:r>
                        <a:rPr lang="en-US" sz="1800" dirty="0" smtClean="0"/>
                        <a:t>Doing Business Indicator</a:t>
                      </a:r>
                      <a:endParaRPr lang="en-US" sz="1800" b="1" dirty="0">
                        <a:latin typeface="Calibri"/>
                        <a:ea typeface="Times New Roman"/>
                        <a:cs typeface="Arial"/>
                      </a:endParaRPr>
                    </a:p>
                  </a:txBody>
                  <a:tcPr marL="63062" marR="6569" marT="6569" marB="0" anchor="ctr"/>
                </a:tc>
              </a:tr>
              <a:tr h="799435">
                <a:tc>
                  <a:txBody>
                    <a:bodyPr/>
                    <a:lstStyle/>
                    <a:p>
                      <a:pPr marL="0" marR="0" algn="ctr" rtl="1">
                        <a:lnSpc>
                          <a:spcPct val="115000"/>
                        </a:lnSpc>
                        <a:spcBef>
                          <a:spcPts val="0"/>
                        </a:spcBef>
                        <a:spcAft>
                          <a:spcPts val="1000"/>
                        </a:spcAft>
                      </a:pPr>
                      <a:r>
                        <a:rPr lang="en-US" sz="1800" dirty="0" smtClean="0"/>
                        <a:t>149</a:t>
                      </a:r>
                      <a:endParaRPr lang="en-US" sz="1800" b="1" dirty="0">
                        <a:latin typeface="Calibri"/>
                        <a:ea typeface="Times New Roman"/>
                        <a:cs typeface="Arial"/>
                      </a:endParaRPr>
                    </a:p>
                  </a:txBody>
                  <a:tcPr marL="63062" marR="6569" marT="6569" marB="0" anchor="ctr"/>
                </a:tc>
                <a:tc>
                  <a:txBody>
                    <a:bodyPr/>
                    <a:lstStyle/>
                    <a:p>
                      <a:pPr marL="0" marR="0" algn="ctr" rtl="1">
                        <a:lnSpc>
                          <a:spcPct val="115000"/>
                        </a:lnSpc>
                        <a:spcBef>
                          <a:spcPts val="0"/>
                        </a:spcBef>
                        <a:spcAft>
                          <a:spcPts val="1000"/>
                        </a:spcAft>
                      </a:pPr>
                      <a:r>
                        <a:rPr lang="en-US" sz="1800" dirty="0" smtClean="0"/>
                        <a:t>39</a:t>
                      </a:r>
                      <a:endParaRPr lang="en-US" sz="1800" b="1" dirty="0">
                        <a:latin typeface="Calibri"/>
                        <a:ea typeface="Times New Roman"/>
                        <a:cs typeface="Arial"/>
                      </a:endParaRPr>
                    </a:p>
                  </a:txBody>
                  <a:tcPr marL="5255" marR="5255" marT="5255" marB="0" anchor="ctr"/>
                </a:tc>
                <a:tc>
                  <a:txBody>
                    <a:bodyPr/>
                    <a:lstStyle/>
                    <a:p>
                      <a:pPr marL="0" marR="0" algn="l" rtl="1">
                        <a:lnSpc>
                          <a:spcPct val="115000"/>
                        </a:lnSpc>
                        <a:spcBef>
                          <a:spcPts val="0"/>
                        </a:spcBef>
                        <a:spcAft>
                          <a:spcPts val="1000"/>
                        </a:spcAft>
                      </a:pPr>
                      <a:r>
                        <a:rPr lang="en-US" sz="1800" dirty="0" smtClean="0"/>
                        <a:t>Dealing with Construction Permits</a:t>
                      </a:r>
                      <a:endParaRPr lang="en-US" sz="1800" b="1" dirty="0">
                        <a:latin typeface="Calibri"/>
                        <a:ea typeface="Times New Roman"/>
                        <a:cs typeface="Arial"/>
                      </a:endParaRPr>
                    </a:p>
                  </a:txBody>
                  <a:tcPr marL="63062" marR="6569" marT="6569" marB="0" anchor="ctr"/>
                </a:tc>
              </a:tr>
              <a:tr h="834146">
                <a:tc>
                  <a:txBody>
                    <a:bodyPr/>
                    <a:lstStyle/>
                    <a:p>
                      <a:pPr marL="0" marR="0" algn="ctr" rtl="1">
                        <a:lnSpc>
                          <a:spcPct val="115000"/>
                        </a:lnSpc>
                        <a:spcBef>
                          <a:spcPts val="0"/>
                        </a:spcBef>
                        <a:spcAft>
                          <a:spcPts val="1000"/>
                        </a:spcAft>
                      </a:pPr>
                      <a:r>
                        <a:rPr lang="en-US" sz="1800" dirty="0" smtClean="0"/>
                        <a:t>105</a:t>
                      </a:r>
                      <a:endParaRPr lang="en-US" sz="1800" b="1" dirty="0">
                        <a:latin typeface="Calibri"/>
                        <a:ea typeface="Times New Roman"/>
                        <a:cs typeface="Arial"/>
                      </a:endParaRPr>
                    </a:p>
                  </a:txBody>
                  <a:tcPr marL="63062" marR="6569" marT="6569" marB="0" anchor="ctr"/>
                </a:tc>
                <a:tc>
                  <a:txBody>
                    <a:bodyPr/>
                    <a:lstStyle/>
                    <a:p>
                      <a:pPr marL="0" marR="0" algn="ctr" rtl="1">
                        <a:lnSpc>
                          <a:spcPct val="115000"/>
                        </a:lnSpc>
                        <a:spcBef>
                          <a:spcPts val="0"/>
                        </a:spcBef>
                        <a:spcAft>
                          <a:spcPts val="1000"/>
                        </a:spcAft>
                      </a:pPr>
                      <a:r>
                        <a:rPr lang="en-US" sz="1800" dirty="0" smtClean="0"/>
                        <a:t>56</a:t>
                      </a:r>
                      <a:endParaRPr lang="en-US" sz="1800" b="1" dirty="0">
                        <a:latin typeface="Calibri"/>
                        <a:ea typeface="Times New Roman"/>
                        <a:cs typeface="Arial"/>
                      </a:endParaRPr>
                    </a:p>
                  </a:txBody>
                  <a:tcPr marL="5255" marR="5255" marT="5255" marB="0" anchor="ctr"/>
                </a:tc>
                <a:tc>
                  <a:txBody>
                    <a:bodyPr/>
                    <a:lstStyle/>
                    <a:p>
                      <a:pPr marL="0" marR="0" algn="l" rtl="1">
                        <a:lnSpc>
                          <a:spcPct val="115000"/>
                        </a:lnSpc>
                        <a:spcBef>
                          <a:spcPts val="0"/>
                        </a:spcBef>
                        <a:spcAft>
                          <a:spcPts val="1000"/>
                        </a:spcAft>
                      </a:pPr>
                      <a:r>
                        <a:rPr lang="en-US" sz="1800" dirty="0" smtClean="0"/>
                        <a:t>Registering Property</a:t>
                      </a:r>
                      <a:endParaRPr lang="en-US" sz="1800" b="1" dirty="0">
                        <a:latin typeface="Calibri"/>
                        <a:ea typeface="Times New Roman"/>
                        <a:cs typeface="Arial"/>
                      </a:endParaRPr>
                    </a:p>
                  </a:txBody>
                  <a:tcPr marL="63062" marR="6569" marT="6569" marB="0" anchor="ctr"/>
                </a:tc>
              </a:tr>
              <a:tr h="842254">
                <a:tc>
                  <a:txBody>
                    <a:bodyPr/>
                    <a:lstStyle/>
                    <a:p>
                      <a:pPr marL="0" marR="0" algn="ctr" rtl="1">
                        <a:lnSpc>
                          <a:spcPct val="115000"/>
                        </a:lnSpc>
                        <a:spcBef>
                          <a:spcPts val="0"/>
                        </a:spcBef>
                        <a:spcAft>
                          <a:spcPts val="1000"/>
                        </a:spcAft>
                      </a:pPr>
                      <a:r>
                        <a:rPr lang="en-US" sz="1800" kern="1200" dirty="0" smtClean="0"/>
                        <a:t>156</a:t>
                      </a:r>
                      <a:endParaRPr lang="en-US" sz="1800" b="1" kern="1200" dirty="0" smtClean="0">
                        <a:solidFill>
                          <a:schemeClr val="tx1"/>
                        </a:solidFill>
                        <a:latin typeface="Calibri"/>
                        <a:ea typeface="Times New Roman"/>
                        <a:cs typeface="Arial"/>
                      </a:endParaRPr>
                    </a:p>
                  </a:txBody>
                  <a:tcPr marL="63062" marR="6569" marT="6569" marB="0" anchor="ctr"/>
                </a:tc>
                <a:tc>
                  <a:txBody>
                    <a:bodyPr/>
                    <a:lstStyle/>
                    <a:p>
                      <a:pPr marL="0" marR="0" algn="ctr" rtl="1">
                        <a:lnSpc>
                          <a:spcPct val="115000"/>
                        </a:lnSpc>
                        <a:spcBef>
                          <a:spcPts val="0"/>
                        </a:spcBef>
                        <a:spcAft>
                          <a:spcPts val="1000"/>
                        </a:spcAft>
                      </a:pPr>
                      <a:r>
                        <a:rPr lang="en-US" sz="1800" dirty="0" smtClean="0"/>
                        <a:t>103</a:t>
                      </a:r>
                      <a:endParaRPr lang="en-US" sz="1800" b="1" dirty="0">
                        <a:latin typeface="Calibri"/>
                        <a:ea typeface="Times New Roman"/>
                        <a:cs typeface="Arial"/>
                      </a:endParaRPr>
                    </a:p>
                  </a:txBody>
                  <a:tcPr marL="5255" marR="5255" marT="5255" marB="0" anchor="ctr"/>
                </a:tc>
                <a:tc>
                  <a:txBody>
                    <a:bodyPr/>
                    <a:lstStyle/>
                    <a:p>
                      <a:pPr marL="0" marR="0" algn="l" rtl="1">
                        <a:lnSpc>
                          <a:spcPct val="115000"/>
                        </a:lnSpc>
                        <a:spcBef>
                          <a:spcPts val="0"/>
                        </a:spcBef>
                        <a:spcAft>
                          <a:spcPts val="1000"/>
                        </a:spcAft>
                      </a:pPr>
                      <a:r>
                        <a:rPr lang="en-US" sz="1800" dirty="0" smtClean="0"/>
                        <a:t>Enforcing Contracts</a:t>
                      </a:r>
                      <a:endParaRPr lang="en-US" sz="1800" b="1" dirty="0">
                        <a:latin typeface="Calibri"/>
                        <a:ea typeface="Times New Roman"/>
                        <a:cs typeface="Arial"/>
                      </a:endParaRPr>
                    </a:p>
                  </a:txBody>
                  <a:tcPr marL="63062" marR="6569" marT="6569" marB="0" anchor="ctr"/>
                </a:tc>
              </a:tr>
              <a:tr h="838203">
                <a:tc>
                  <a:txBody>
                    <a:bodyPr/>
                    <a:lstStyle/>
                    <a:p>
                      <a:pPr marL="0" marR="0" algn="ctr" rtl="1">
                        <a:lnSpc>
                          <a:spcPct val="115000"/>
                        </a:lnSpc>
                        <a:spcBef>
                          <a:spcPts val="0"/>
                        </a:spcBef>
                        <a:spcAft>
                          <a:spcPts val="1000"/>
                        </a:spcAft>
                      </a:pPr>
                      <a:r>
                        <a:rPr lang="en-US" sz="1800" b="1" dirty="0" smtClean="0"/>
                        <a:t>128</a:t>
                      </a:r>
                      <a:endParaRPr lang="en-US" sz="1800" b="1" dirty="0">
                        <a:latin typeface="Calibri"/>
                        <a:ea typeface="Times New Roman"/>
                        <a:cs typeface="Arial"/>
                      </a:endParaRPr>
                    </a:p>
                  </a:txBody>
                  <a:tcPr marL="63062" marR="6569" marT="6569" marB="0" anchor="ctr">
                    <a:solidFill>
                      <a:schemeClr val="accent1">
                        <a:lumMod val="20000"/>
                        <a:lumOff val="80000"/>
                      </a:schemeClr>
                    </a:solidFill>
                  </a:tcPr>
                </a:tc>
                <a:tc>
                  <a:txBody>
                    <a:bodyPr/>
                    <a:lstStyle/>
                    <a:p>
                      <a:pPr marL="0" marR="0" algn="ctr" rtl="1">
                        <a:lnSpc>
                          <a:spcPct val="115000"/>
                        </a:lnSpc>
                        <a:spcBef>
                          <a:spcPts val="0"/>
                        </a:spcBef>
                        <a:spcAft>
                          <a:spcPts val="1000"/>
                        </a:spcAft>
                      </a:pPr>
                      <a:r>
                        <a:rPr lang="en-US" sz="1800" b="1" dirty="0" smtClean="0"/>
                        <a:t>104</a:t>
                      </a:r>
                      <a:endParaRPr lang="en-US" sz="1800" b="1" dirty="0">
                        <a:latin typeface="Calibri"/>
                        <a:ea typeface="Times New Roman"/>
                        <a:cs typeface="Arial"/>
                      </a:endParaRPr>
                    </a:p>
                  </a:txBody>
                  <a:tcPr marL="5255" marR="5255" marT="5255" marB="0" anchor="ctr">
                    <a:solidFill>
                      <a:schemeClr val="accent1">
                        <a:lumMod val="20000"/>
                        <a:lumOff val="80000"/>
                      </a:schemeClr>
                    </a:solidFill>
                  </a:tcPr>
                </a:tc>
                <a:tc>
                  <a:txBody>
                    <a:bodyPr/>
                    <a:lstStyle/>
                    <a:p>
                      <a:pPr marL="0" marR="0" algn="l" rtl="1">
                        <a:lnSpc>
                          <a:spcPct val="115000"/>
                        </a:lnSpc>
                        <a:spcBef>
                          <a:spcPts val="0"/>
                        </a:spcBef>
                        <a:spcAft>
                          <a:spcPts val="1000"/>
                        </a:spcAft>
                      </a:pPr>
                      <a:r>
                        <a:rPr lang="en-US" sz="1800" b="1" dirty="0" smtClean="0"/>
                        <a:t>Ease of Doing</a:t>
                      </a:r>
                      <a:r>
                        <a:rPr lang="en-US" sz="1800" b="1" baseline="0" dirty="0" smtClean="0"/>
                        <a:t> Business</a:t>
                      </a:r>
                      <a:endParaRPr lang="en-US" sz="1800" b="1" dirty="0">
                        <a:latin typeface="Calibri"/>
                        <a:ea typeface="Times New Roman"/>
                        <a:cs typeface="Arial"/>
                      </a:endParaRPr>
                    </a:p>
                  </a:txBody>
                  <a:tcPr marL="63062" marR="6569" marT="6569" marB="0" anchor="ctr">
                    <a:solidFill>
                      <a:schemeClr val="accent1">
                        <a:lumMod val="20000"/>
                        <a:lumOff val="80000"/>
                      </a:schemeClr>
                    </a:solidFill>
                  </a:tcPr>
                </a:tc>
              </a:tr>
            </a:tbl>
          </a:graphicData>
        </a:graphic>
      </p:graphicFrame>
      <p:sp>
        <p:nvSpPr>
          <p:cNvPr id="5" name="Notched Right Arrow 4"/>
          <p:cNvSpPr/>
          <p:nvPr/>
        </p:nvSpPr>
        <p:spPr>
          <a:xfrm rot="18879516">
            <a:off x="3597756" y="6023093"/>
            <a:ext cx="1405813" cy="6096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2687954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solidFill>
                  <a:schemeClr val="accent1"/>
                </a:solidFill>
              </a:rPr>
              <a:t>Sustainable Private Sector </a:t>
            </a:r>
            <a:r>
              <a:rPr lang="en-US" sz="3200" b="1" dirty="0" smtClean="0">
                <a:solidFill>
                  <a:schemeClr val="accent1"/>
                </a:solidFill>
              </a:rPr>
              <a:t>Led </a:t>
            </a:r>
            <a:r>
              <a:rPr lang="en-US" sz="3200" b="1" dirty="0" smtClean="0">
                <a:solidFill>
                  <a:schemeClr val="accent1"/>
                </a:solidFill>
              </a:rPr>
              <a:t>PPD</a:t>
            </a:r>
            <a:endParaRPr lang="en-US" sz="3200" b="1" dirty="0">
              <a:solidFill>
                <a:schemeClr val="accent1"/>
              </a:solidFill>
            </a:endParaRPr>
          </a:p>
        </p:txBody>
      </p:sp>
      <p:sp>
        <p:nvSpPr>
          <p:cNvPr id="3" name="Content Placeholder 2"/>
          <p:cNvSpPr>
            <a:spLocks noGrp="1"/>
          </p:cNvSpPr>
          <p:nvPr>
            <p:ph idx="1"/>
          </p:nvPr>
        </p:nvSpPr>
        <p:spPr>
          <a:xfrm>
            <a:off x="457200" y="1189035"/>
            <a:ext cx="8229600" cy="4754565"/>
          </a:xfrm>
        </p:spPr>
        <p:txBody>
          <a:bodyPr>
            <a:normAutofit/>
          </a:bodyPr>
          <a:lstStyle/>
          <a:p>
            <a:r>
              <a:rPr lang="en-US" sz="2000" dirty="0" smtClean="0"/>
              <a:t>Local Level PPD - Using </a:t>
            </a:r>
            <a:r>
              <a:rPr lang="en-US" sz="2000" dirty="0" err="1" smtClean="0"/>
              <a:t>Islah</a:t>
            </a:r>
            <a:r>
              <a:rPr lang="en-US" sz="2000" dirty="0" smtClean="0"/>
              <a:t> I </a:t>
            </a:r>
          </a:p>
          <a:p>
            <a:r>
              <a:rPr lang="en-US" sz="2000" dirty="0" smtClean="0"/>
              <a:t>National Level PPD – Using </a:t>
            </a:r>
            <a:r>
              <a:rPr lang="en-US" sz="2000" dirty="0" err="1" smtClean="0"/>
              <a:t>Islah</a:t>
            </a:r>
            <a:r>
              <a:rPr lang="en-US" sz="2000" dirty="0" smtClean="0"/>
              <a:t> II / MRI</a:t>
            </a:r>
          </a:p>
          <a:p>
            <a:r>
              <a:rPr lang="en-US" sz="2000" dirty="0" smtClean="0"/>
              <a:t>Sub National PPD – Using Egypt DB 2014</a:t>
            </a:r>
            <a:endParaRPr lang="en-US" sz="2000" dirty="0"/>
          </a:p>
        </p:txBody>
      </p:sp>
      <p:grpSp>
        <p:nvGrpSpPr>
          <p:cNvPr id="7" name="Group 6"/>
          <p:cNvGrpSpPr/>
          <p:nvPr/>
        </p:nvGrpSpPr>
        <p:grpSpPr>
          <a:xfrm>
            <a:off x="457200" y="2362200"/>
            <a:ext cx="8305800" cy="4127704"/>
            <a:chOff x="838200" y="2514600"/>
            <a:chExt cx="7924800" cy="3975304"/>
          </a:xfrm>
        </p:grpSpPr>
        <p:pic>
          <p:nvPicPr>
            <p:cNvPr id="4" name="Object 4"/>
            <p:cNvPicPr>
              <a:picLocks noChangeArrowheads="1"/>
            </p:cNvPicPr>
            <p:nvPr/>
          </p:nvPicPr>
          <p:blipFill>
            <a:blip r:embed="rId2"/>
            <a:srcRect t="-1204" b="-208"/>
            <a:stretch>
              <a:fillRect/>
            </a:stretch>
          </p:blipFill>
          <p:spPr bwMode="auto">
            <a:xfrm>
              <a:off x="838200" y="2514600"/>
              <a:ext cx="7315200" cy="3975304"/>
            </a:xfrm>
            <a:prstGeom prst="rect">
              <a:avLst/>
            </a:prstGeom>
            <a:noFill/>
            <a:ln w="9525">
              <a:noFill/>
              <a:miter lim="800000"/>
              <a:headEnd/>
              <a:tailEnd/>
            </a:ln>
          </p:spPr>
        </p:pic>
        <p:sp>
          <p:nvSpPr>
            <p:cNvPr id="5" name="Rectangle 4"/>
            <p:cNvSpPr/>
            <p:nvPr/>
          </p:nvSpPr>
          <p:spPr>
            <a:xfrm>
              <a:off x="8305800" y="2895600"/>
              <a:ext cx="457200" cy="327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solidFill>
                    <a:schemeClr val="tx1"/>
                  </a:solidFill>
                </a:rPr>
                <a:t>Partner Associations Member Base</a:t>
              </a:r>
              <a:endParaRPr lang="en-US" sz="1600" b="1" dirty="0">
                <a:solidFill>
                  <a:schemeClr val="tx1"/>
                </a:solidFill>
              </a:endParaRPr>
            </a:p>
          </p:txBody>
        </p:sp>
        <p:sp>
          <p:nvSpPr>
            <p:cNvPr id="6" name="Down Arrow 5"/>
            <p:cNvSpPr/>
            <p:nvPr/>
          </p:nvSpPr>
          <p:spPr>
            <a:xfrm rot="5400000">
              <a:off x="8153400" y="4381500"/>
              <a:ext cx="152400" cy="228600"/>
            </a:xfrm>
            <a:prstGeom prst="downArrow">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0293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5599" y="3768128"/>
            <a:ext cx="6233445" cy="939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kern="1200">
                <a:solidFill>
                  <a:schemeClr val="bg1"/>
                </a:solidFill>
                <a:latin typeface="+mj-lt"/>
                <a:ea typeface="+mj-ea"/>
                <a:cs typeface="+mj-cs"/>
              </a:defRPr>
            </a:lvl1pPr>
          </a:lstStyle>
          <a:p>
            <a:pPr algn="r"/>
            <a:endParaRPr lang="es-ES_tradnl" dirty="0">
              <a:solidFill>
                <a:srgbClr val="FFC000"/>
              </a:solidFill>
            </a:endParaRPr>
          </a:p>
        </p:txBody>
      </p:sp>
      <p:sp>
        <p:nvSpPr>
          <p:cNvPr id="8" name="TextBox 7"/>
          <p:cNvSpPr txBox="1"/>
          <p:nvPr/>
        </p:nvSpPr>
        <p:spPr>
          <a:xfrm>
            <a:off x="304800" y="1066800"/>
            <a:ext cx="8534400" cy="5847755"/>
          </a:xfrm>
          <a:prstGeom prst="rect">
            <a:avLst/>
          </a:prstGeom>
          <a:noFill/>
        </p:spPr>
        <p:txBody>
          <a:bodyPr wrap="square" rtlCol="0">
            <a:spAutoFit/>
          </a:bodyPr>
          <a:lstStyle/>
          <a:p>
            <a:r>
              <a:rPr lang="en-US" sz="2200" b="1" u="sng" dirty="0" smtClean="0"/>
              <a:t>National Level PPD</a:t>
            </a:r>
          </a:p>
          <a:p>
            <a:pPr marL="342900" indent="-342900">
              <a:buFont typeface="Arial" panose="020B0604020202020204" pitchFamily="34" charset="0"/>
              <a:buChar char="•"/>
            </a:pPr>
            <a:r>
              <a:rPr lang="en-US" sz="2200" dirty="0" smtClean="0"/>
              <a:t>Invite in coming government to set up a structured national PPD, with identified reform agenda.</a:t>
            </a:r>
          </a:p>
          <a:p>
            <a:pPr marL="342900" indent="-342900">
              <a:buFont typeface="Arial" panose="020B0604020202020204" pitchFamily="34" charset="0"/>
              <a:buChar char="•"/>
            </a:pPr>
            <a:r>
              <a:rPr lang="en-US" sz="2200" dirty="0" smtClean="0"/>
              <a:t>Expand network of alliance to include more business associations in other governorates </a:t>
            </a:r>
          </a:p>
          <a:p>
            <a:pPr marL="342900" indent="-342900">
              <a:buFont typeface="Arial" panose="020B0604020202020204" pitchFamily="34" charset="0"/>
              <a:buChar char="•"/>
            </a:pPr>
            <a:r>
              <a:rPr lang="en-US" sz="2200" dirty="0" smtClean="0"/>
              <a:t>Plan the issue of </a:t>
            </a:r>
            <a:r>
              <a:rPr lang="en-US" sz="2200" dirty="0" err="1" smtClean="0"/>
              <a:t>Islah</a:t>
            </a:r>
            <a:r>
              <a:rPr lang="en-US" sz="2200" dirty="0" smtClean="0"/>
              <a:t> III and MRI II</a:t>
            </a:r>
          </a:p>
          <a:p>
            <a:pPr marL="342900" indent="-342900">
              <a:buFont typeface="Arial" panose="020B0604020202020204" pitchFamily="34" charset="0"/>
              <a:buChar char="•"/>
            </a:pPr>
            <a:r>
              <a:rPr lang="en-US" sz="2200" dirty="0"/>
              <a:t>Ensure voice of private sector and MSMEs is unified and represented in front of government counterparts</a:t>
            </a:r>
            <a:r>
              <a:rPr lang="en-US" sz="2200" dirty="0" smtClean="0"/>
              <a:t>.</a:t>
            </a:r>
          </a:p>
          <a:p>
            <a:pPr marL="342900" indent="-342900">
              <a:buFont typeface="Arial" panose="020B0604020202020204" pitchFamily="34" charset="0"/>
              <a:buChar char="•"/>
            </a:pPr>
            <a:r>
              <a:rPr lang="en-US" sz="2200" dirty="0" smtClean="0"/>
              <a:t>Potential automation of survey for wider coverage</a:t>
            </a:r>
          </a:p>
          <a:p>
            <a:pPr marL="342900" indent="-342900">
              <a:buFont typeface="Arial" panose="020B0604020202020204" pitchFamily="34" charset="0"/>
              <a:buChar char="•"/>
            </a:pPr>
            <a:endParaRPr lang="en-US" sz="2200" dirty="0" smtClean="0"/>
          </a:p>
          <a:p>
            <a:r>
              <a:rPr lang="en-US" sz="2200" b="1" u="sng" dirty="0"/>
              <a:t>Local Level PPD</a:t>
            </a:r>
          </a:p>
          <a:p>
            <a:pPr marL="228600" indent="-228600">
              <a:buFont typeface="Arial" panose="020B0604020202020204" pitchFamily="34" charset="0"/>
              <a:buChar char="•"/>
            </a:pPr>
            <a:r>
              <a:rPr lang="en-US" sz="2200" dirty="0" smtClean="0"/>
              <a:t>Utilize Egypt DB 2014 results to develop a reform agenda for Alexandria</a:t>
            </a:r>
          </a:p>
          <a:p>
            <a:pPr marL="228600" indent="-228600">
              <a:buFont typeface="Arial" panose="020B0604020202020204" pitchFamily="34" charset="0"/>
              <a:buChar char="•"/>
            </a:pPr>
            <a:r>
              <a:rPr lang="en-US" sz="2200" dirty="0" smtClean="0"/>
              <a:t>Establish and sustain a Dialogue with Alexandria Governorate and other private sector partners, to implement reform agenda. </a:t>
            </a:r>
          </a:p>
          <a:p>
            <a:pPr marL="228600" indent="-228600">
              <a:buFont typeface="Arial" panose="020B0604020202020204" pitchFamily="34" charset="0"/>
              <a:buChar char="•"/>
            </a:pPr>
            <a:r>
              <a:rPr lang="en-US" sz="2200" dirty="0" smtClean="0"/>
              <a:t>Capitalize on established Alexandria Business Council, headed by ABA, to monitor government commitment and reform process.</a:t>
            </a:r>
          </a:p>
          <a:p>
            <a:pPr marL="342900" lvl="2" indent="-342900">
              <a:lnSpc>
                <a:spcPct val="80000"/>
              </a:lnSpc>
              <a:spcBef>
                <a:spcPct val="20000"/>
              </a:spcBef>
              <a:buFont typeface="Arial" pitchFamily="34" charset="0"/>
              <a:buChar char="•"/>
            </a:pPr>
            <a:endParaRPr lang="en-US" sz="2200" dirty="0" smtClean="0"/>
          </a:p>
        </p:txBody>
      </p:sp>
      <p:sp>
        <p:nvSpPr>
          <p:cNvPr id="2" name="Title 1"/>
          <p:cNvSpPr>
            <a:spLocks noGrp="1"/>
          </p:cNvSpPr>
          <p:nvPr>
            <p:ph type="title"/>
          </p:nvPr>
        </p:nvSpPr>
        <p:spPr>
          <a:xfrm>
            <a:off x="228600" y="76200"/>
            <a:ext cx="8229600" cy="1143000"/>
          </a:xfrm>
        </p:spPr>
        <p:txBody>
          <a:bodyPr>
            <a:normAutofit/>
          </a:bodyPr>
          <a:lstStyle/>
          <a:p>
            <a:pPr algn="l"/>
            <a:r>
              <a:rPr lang="en-US" sz="3200" b="1" dirty="0" smtClean="0">
                <a:solidFill>
                  <a:schemeClr val="accent1"/>
                </a:solidFill>
              </a:rPr>
              <a:t>Sustaining PPD in Egypt</a:t>
            </a:r>
            <a:endParaRPr lang="en-US" sz="3200" b="1" dirty="0">
              <a:solidFill>
                <a:schemeClr val="accent1"/>
              </a:solidFill>
            </a:endParaRPr>
          </a:p>
        </p:txBody>
      </p:sp>
    </p:spTree>
    <p:extLst>
      <p:ext uri="{BB962C8B-B14F-4D97-AF65-F5344CB8AC3E}">
        <p14:creationId xmlns:p14="http://schemas.microsoft.com/office/powerpoint/2010/main" val="32089689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14400"/>
            <a:ext cx="8229600" cy="1143000"/>
          </a:xfrm>
        </p:spPr>
        <p:txBody>
          <a:bodyPr/>
          <a:lstStyle/>
          <a:p>
            <a:r>
              <a:rPr lang="en-US" b="1" dirty="0" smtClean="0">
                <a:solidFill>
                  <a:schemeClr val="bg1"/>
                </a:solidFill>
              </a:rPr>
              <a:t>Egypt… A Country in Transition</a:t>
            </a:r>
            <a:endParaRPr lang="en-US" b="1" dirty="0">
              <a:solidFill>
                <a:schemeClr val="bg1"/>
              </a:solidFill>
            </a:endParaRPr>
          </a:p>
        </p:txBody>
      </p:sp>
      <p:graphicFrame>
        <p:nvGraphicFramePr>
          <p:cNvPr id="4" name="Diagram 3"/>
          <p:cNvGraphicFramePr/>
          <p:nvPr>
            <p:extLst>
              <p:ext uri="{D42A27DB-BD31-4B8C-83A1-F6EECF244321}">
                <p14:modId xmlns:p14="http://schemas.microsoft.com/office/powerpoint/2010/main" val="2669397171"/>
              </p:ext>
            </p:extLst>
          </p:nvPr>
        </p:nvGraphicFramePr>
        <p:xfrm>
          <a:off x="723900" y="1752600"/>
          <a:ext cx="7696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700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7200" b="1" dirty="0" smtClean="0">
                <a:solidFill>
                  <a:schemeClr val="tx2">
                    <a:lumMod val="75000"/>
                  </a:schemeClr>
                </a:solidFill>
                <a:latin typeface="+mj-lt"/>
                <a:ea typeface="+mj-ea"/>
                <a:cs typeface="+mj-cs"/>
              </a:rPr>
              <a:t>THANK YOU</a:t>
            </a:r>
          </a:p>
        </p:txBody>
      </p:sp>
      <p:pic>
        <p:nvPicPr>
          <p:cNvPr id="5" name="Picture 1"/>
          <p:cNvPicPr>
            <a:picLocks noChangeAspect="1" noChangeArrowheads="1"/>
          </p:cNvPicPr>
          <p:nvPr/>
        </p:nvPicPr>
        <p:blipFill>
          <a:blip r:embed="rId2" cstate="print"/>
          <a:srcRect/>
          <a:stretch>
            <a:fillRect/>
          </a:stretch>
        </p:blipFill>
        <p:spPr bwMode="auto">
          <a:xfrm>
            <a:off x="533400" y="4350386"/>
            <a:ext cx="2971800" cy="1579084"/>
          </a:xfrm>
          <a:prstGeom prst="rect">
            <a:avLst/>
          </a:prstGeom>
          <a:noFill/>
          <a:effectLst/>
        </p:spPr>
      </p:pic>
      <p:pic>
        <p:nvPicPr>
          <p:cNvPr id="7" name="Content Placeholder 3" descr="Picture 2transperant.png"/>
          <p:cNvPicPr>
            <a:picLocks noChangeAspect="1"/>
          </p:cNvPicPr>
          <p:nvPr/>
        </p:nvPicPr>
        <p:blipFill>
          <a:blip r:embed="rId3" cstate="print"/>
          <a:stretch>
            <a:fillRect/>
          </a:stretch>
        </p:blipFill>
        <p:spPr>
          <a:xfrm>
            <a:off x="6172200" y="4419600"/>
            <a:ext cx="2085780" cy="14478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7" descr="Z:\Foreignaffairs(Dalia)\DESKTOP\PENDINGS\Presentations tasks 2012\Pictures\Alex11.jpg"/>
          <p:cNvPicPr>
            <a:picLocks noChangeAspect="1" noChangeArrowheads="1"/>
          </p:cNvPicPr>
          <p:nvPr/>
        </p:nvPicPr>
        <p:blipFill>
          <a:blip r:embed="rId2" cstate="print"/>
          <a:srcRect/>
          <a:stretch>
            <a:fillRect/>
          </a:stretch>
        </p:blipFill>
        <p:spPr bwMode="auto">
          <a:xfrm>
            <a:off x="2244725" y="5300663"/>
            <a:ext cx="2551113" cy="1368425"/>
          </a:xfrm>
          <a:prstGeom prst="rect">
            <a:avLst/>
          </a:prstGeom>
          <a:noFill/>
          <a:ln w="9525">
            <a:noFill/>
            <a:miter lim="800000"/>
            <a:headEnd/>
            <a:tailEnd/>
          </a:ln>
        </p:spPr>
      </p:pic>
      <p:pic>
        <p:nvPicPr>
          <p:cNvPr id="17412" name="Picture 8" descr="Z:\Foreignaffairs(Dalia)\DESKTOP\PENDINGS\Presentations tasks 2012\Pictures\Alex9.jpg"/>
          <p:cNvPicPr>
            <a:picLocks noChangeAspect="1" noChangeArrowheads="1"/>
          </p:cNvPicPr>
          <p:nvPr/>
        </p:nvPicPr>
        <p:blipFill>
          <a:blip r:embed="rId3" cstate="print"/>
          <a:srcRect/>
          <a:stretch>
            <a:fillRect/>
          </a:stretch>
        </p:blipFill>
        <p:spPr bwMode="auto">
          <a:xfrm>
            <a:off x="6848475" y="5300663"/>
            <a:ext cx="2295525" cy="1368425"/>
          </a:xfrm>
          <a:prstGeom prst="rect">
            <a:avLst/>
          </a:prstGeom>
          <a:noFill/>
          <a:ln w="9525">
            <a:noFill/>
            <a:miter lim="800000"/>
            <a:headEnd/>
            <a:tailEnd/>
          </a:ln>
        </p:spPr>
      </p:pic>
      <p:pic>
        <p:nvPicPr>
          <p:cNvPr id="17413" name="Picture 3" descr="D:\Pictures\RAS- Attin PalaceAlexandria-Egypt.jpg"/>
          <p:cNvPicPr>
            <a:picLocks noGrp="1" noChangeAspect="1" noChangeArrowheads="1"/>
          </p:cNvPicPr>
          <p:nvPr>
            <p:ph idx="1"/>
          </p:nvPr>
        </p:nvPicPr>
        <p:blipFill>
          <a:blip r:embed="rId4" cstate="print"/>
          <a:srcRect/>
          <a:stretch>
            <a:fillRect/>
          </a:stretch>
        </p:blipFill>
        <p:spPr>
          <a:xfrm>
            <a:off x="0" y="5307012"/>
            <a:ext cx="2244725" cy="1398588"/>
          </a:xfrm>
        </p:spPr>
      </p:pic>
      <p:pic>
        <p:nvPicPr>
          <p:cNvPr id="17414" name="Picture 6" descr="port.jpg"/>
          <p:cNvPicPr>
            <a:picLocks noChangeAspect="1"/>
          </p:cNvPicPr>
          <p:nvPr/>
        </p:nvPicPr>
        <p:blipFill>
          <a:blip r:embed="rId5" cstate="print"/>
          <a:srcRect/>
          <a:stretch>
            <a:fillRect/>
          </a:stretch>
        </p:blipFill>
        <p:spPr bwMode="auto">
          <a:xfrm>
            <a:off x="4638675" y="5300663"/>
            <a:ext cx="2192338" cy="1368425"/>
          </a:xfrm>
          <a:prstGeom prst="rect">
            <a:avLst/>
          </a:prstGeom>
          <a:noFill/>
          <a:ln w="9525">
            <a:noFill/>
            <a:miter lim="800000"/>
            <a:headEnd/>
            <a:tailEnd/>
          </a:ln>
        </p:spPr>
      </p:pic>
      <p:sp>
        <p:nvSpPr>
          <p:cNvPr id="17415" name="Content Placeholder 2"/>
          <p:cNvSpPr>
            <a:spLocks noGrp="1"/>
          </p:cNvSpPr>
          <p:nvPr>
            <p:ph type="body" sz="half" idx="1"/>
          </p:nvPr>
        </p:nvSpPr>
        <p:spPr>
          <a:xfrm>
            <a:off x="457200" y="1608137"/>
            <a:ext cx="7837488" cy="3268663"/>
          </a:xfrm>
        </p:spPr>
        <p:txBody>
          <a:bodyPr>
            <a:normAutofit fontScale="85000" lnSpcReduction="10000"/>
          </a:bodyPr>
          <a:lstStyle/>
          <a:p>
            <a:pPr algn="just"/>
            <a:r>
              <a:rPr lang="en-US" sz="2800" dirty="0"/>
              <a:t>The Alexandria Business Association was registered in March 1988 as a non-profit, non-government organization.</a:t>
            </a:r>
          </a:p>
          <a:p>
            <a:pPr algn="just" rtl="0" eaLnBrk="1" hangingPunct="1"/>
            <a:endParaRPr lang="en-US" sz="2800" dirty="0" smtClean="0"/>
          </a:p>
          <a:p>
            <a:pPr algn="just" rtl="0" eaLnBrk="1" hangingPunct="1"/>
            <a:r>
              <a:rPr lang="en-US" sz="2800" dirty="0" smtClean="0"/>
              <a:t>Alexandria Business Association (ABA) began its activities </a:t>
            </a:r>
            <a:r>
              <a:rPr lang="en-US" sz="2800" dirty="0" smtClean="0"/>
              <a:t>providing </a:t>
            </a:r>
            <a:r>
              <a:rPr lang="en-US" sz="2800" dirty="0" smtClean="0"/>
              <a:t>support to the private sector; </a:t>
            </a:r>
            <a:r>
              <a:rPr lang="en-US" sz="2800" dirty="0" smtClean="0"/>
              <a:t>promoting </a:t>
            </a:r>
            <a:r>
              <a:rPr lang="en-US" sz="2800" dirty="0" smtClean="0"/>
              <a:t>the interests of the business community; </a:t>
            </a:r>
            <a:r>
              <a:rPr lang="en-US" sz="2800" dirty="0" smtClean="0"/>
              <a:t>providing </a:t>
            </a:r>
            <a:r>
              <a:rPr lang="en-US" sz="2800" dirty="0" smtClean="0"/>
              <a:t>networking opportunities; </a:t>
            </a:r>
            <a:r>
              <a:rPr lang="en-US" sz="2800" dirty="0" smtClean="0"/>
              <a:t>consolidating </a:t>
            </a:r>
            <a:r>
              <a:rPr lang="en-US" sz="2800" dirty="0" smtClean="0"/>
              <a:t>business and social ties and </a:t>
            </a:r>
            <a:r>
              <a:rPr lang="en-US" sz="2800" dirty="0" smtClean="0"/>
              <a:t>advocating the views of the members </a:t>
            </a:r>
            <a:r>
              <a:rPr lang="en-US" sz="2800" dirty="0" smtClean="0"/>
              <a:t>to the government. </a:t>
            </a:r>
            <a:endParaRPr lang="en-US" sz="2800" dirty="0"/>
          </a:p>
          <a:p>
            <a:pPr algn="just" rtl="0" eaLnBrk="1" hangingPunct="1"/>
            <a:endParaRPr lang="en-US" sz="2200" b="1" dirty="0" smtClean="0">
              <a:effectLst/>
            </a:endParaRPr>
          </a:p>
        </p:txBody>
      </p:sp>
      <p:pic>
        <p:nvPicPr>
          <p:cNvPr id="8" name="Picture 3" descr="E:\ADVOCACY UNIT\ISLAH (2)\logos\aba logo.jpg"/>
          <p:cNvPicPr>
            <a:picLocks noChangeAspect="1" noChangeArrowheads="1"/>
          </p:cNvPicPr>
          <p:nvPr/>
        </p:nvPicPr>
        <p:blipFill rotWithShape="1">
          <a:blip r:embed="rId6" cstate="print"/>
          <a:srcRect l="17212" t="16000" r="21054" b="27403"/>
          <a:stretch/>
        </p:blipFill>
        <p:spPr bwMode="auto">
          <a:xfrm>
            <a:off x="3123063" y="0"/>
            <a:ext cx="2210937" cy="1078173"/>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3200855602"/>
              </p:ext>
            </p:extLst>
          </p:nvPr>
        </p:nvGraphicFramePr>
        <p:xfrm>
          <a:off x="747741" y="2161456"/>
          <a:ext cx="6979237" cy="46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643309739"/>
              </p:ext>
            </p:extLst>
          </p:nvPr>
        </p:nvGraphicFramePr>
        <p:xfrm>
          <a:off x="1478578" y="685800"/>
          <a:ext cx="6979622" cy="5473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609600" y="990600"/>
            <a:ext cx="762000" cy="5105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spc="600" dirty="0">
                <a:solidFill>
                  <a:schemeClr val="bg1"/>
                </a:solidFill>
              </a:rPr>
              <a:t>ABA Activities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90613289"/>
              </p:ext>
            </p:extLst>
          </p:nvPr>
        </p:nvGraphicFramePr>
        <p:xfrm>
          <a:off x="533400" y="5029200"/>
          <a:ext cx="81534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648994293"/>
              </p:ext>
            </p:extLst>
          </p:nvPr>
        </p:nvGraphicFramePr>
        <p:xfrm>
          <a:off x="2057400" y="457200"/>
          <a:ext cx="6604000" cy="47074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itle 9"/>
          <p:cNvSpPr>
            <a:spLocks noGrp="1"/>
          </p:cNvSpPr>
          <p:nvPr>
            <p:ph type="title"/>
          </p:nvPr>
        </p:nvSpPr>
        <p:spPr>
          <a:xfrm>
            <a:off x="152400" y="76200"/>
            <a:ext cx="8229600" cy="762000"/>
          </a:xfrm>
        </p:spPr>
        <p:txBody>
          <a:bodyPr>
            <a:normAutofit/>
          </a:bodyPr>
          <a:lstStyle/>
          <a:p>
            <a:pPr algn="l">
              <a:defRPr/>
            </a:pPr>
            <a:r>
              <a:rPr lang="en-US" sz="3200" b="1" dirty="0">
                <a:solidFill>
                  <a:schemeClr val="tx2">
                    <a:lumMod val="60000"/>
                    <a:lumOff val="40000"/>
                  </a:schemeClr>
                </a:solidFill>
              </a:rPr>
              <a:t>Demand Driven Advocacy </a:t>
            </a:r>
          </a:p>
        </p:txBody>
      </p:sp>
      <p:cxnSp>
        <p:nvCxnSpPr>
          <p:cNvPr id="3" name="Straight Arrow Connector 2"/>
          <p:cNvCxnSpPr/>
          <p:nvPr/>
        </p:nvCxnSpPr>
        <p:spPr>
          <a:xfrm flipV="1">
            <a:off x="2133600" y="1143000"/>
            <a:ext cx="0" cy="388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7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pPr algn="l"/>
            <a:r>
              <a:rPr lang="en-US" sz="3200" b="1" dirty="0" smtClean="0">
                <a:solidFill>
                  <a:schemeClr val="tx2">
                    <a:lumMod val="60000"/>
                    <a:lumOff val="40000"/>
                  </a:schemeClr>
                </a:solidFill>
              </a:rPr>
              <a:t>Advocacy Reform </a:t>
            </a:r>
            <a:r>
              <a:rPr lang="en-US" sz="3200" b="1" dirty="0" smtClean="0">
                <a:solidFill>
                  <a:schemeClr val="tx2">
                    <a:lumMod val="60000"/>
                    <a:lumOff val="40000"/>
                  </a:schemeClr>
                </a:solidFill>
              </a:rPr>
              <a:t>in Collaboration with</a:t>
            </a:r>
            <a:endParaRPr lang="en-US" sz="3200"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r>
              <a:rPr lang="en-US" sz="2200" dirty="0" smtClean="0"/>
              <a:t>Initial engagement: Collaboration with IFC, to set up a private Sector Observatory, to monitor Business Startup Streamlining project in Alexandria. </a:t>
            </a:r>
          </a:p>
          <a:p>
            <a:endParaRPr lang="en-US" sz="2200" dirty="0" smtClean="0"/>
          </a:p>
          <a:p>
            <a:r>
              <a:rPr lang="en-US" sz="2200" dirty="0" smtClean="0"/>
              <a:t>Project Design: Project evolved into a full fledged Evidence Based Advocacy Project, establishing a Private Sector Observatory within ABA.</a:t>
            </a:r>
          </a:p>
          <a:p>
            <a:endParaRPr lang="en-US" sz="2200" dirty="0" smtClean="0"/>
          </a:p>
          <a:p>
            <a:r>
              <a:rPr lang="en-US" sz="2200" dirty="0" smtClean="0"/>
              <a:t>Progress Over Time: Establishing an Advocacy Unit, housing a </a:t>
            </a:r>
            <a:r>
              <a:rPr lang="en-US" sz="2200" dirty="0" smtClean="0"/>
              <a:t>National Private </a:t>
            </a:r>
            <a:r>
              <a:rPr lang="en-US" sz="2200" dirty="0" smtClean="0"/>
              <a:t>Sector Led Dialogue Platform. </a:t>
            </a:r>
            <a:endParaRPr lang="en-US" sz="22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807" t="28218" r="60897" b="27723"/>
          <a:stretch/>
        </p:blipFill>
        <p:spPr bwMode="auto">
          <a:xfrm>
            <a:off x="7010400" y="533400"/>
            <a:ext cx="1552575" cy="6524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173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76200"/>
            <a:ext cx="8915400" cy="1143000"/>
          </a:xfrm>
        </p:spPr>
        <p:txBody>
          <a:bodyPr>
            <a:normAutofit/>
          </a:bodyPr>
          <a:lstStyle/>
          <a:p>
            <a:pPr algn="l"/>
            <a:r>
              <a:rPr lang="en-US" sz="3200" b="1" dirty="0" smtClean="0">
                <a:solidFill>
                  <a:schemeClr val="tx2">
                    <a:lumMod val="60000"/>
                    <a:lumOff val="40000"/>
                  </a:schemeClr>
                </a:solidFill>
              </a:rPr>
              <a:t>Local to National Dialogue </a:t>
            </a:r>
            <a:r>
              <a:rPr lang="en-US" sz="3200" b="1" i="1" dirty="0" smtClean="0">
                <a:solidFill>
                  <a:schemeClr val="tx2">
                    <a:lumMod val="60000"/>
                    <a:lumOff val="40000"/>
                  </a:schemeClr>
                </a:solidFill>
              </a:rPr>
              <a:t>Using</a:t>
            </a:r>
            <a:r>
              <a:rPr lang="en-US" sz="3200" b="1" dirty="0" smtClean="0">
                <a:solidFill>
                  <a:schemeClr val="tx2">
                    <a:lumMod val="60000"/>
                    <a:lumOff val="40000"/>
                  </a:schemeClr>
                </a:solidFill>
              </a:rPr>
              <a:t> </a:t>
            </a:r>
            <a:r>
              <a:rPr lang="en-US" sz="3200" b="1" dirty="0" err="1" smtClean="0">
                <a:solidFill>
                  <a:schemeClr val="tx2">
                    <a:lumMod val="60000"/>
                    <a:lumOff val="40000"/>
                  </a:schemeClr>
                </a:solidFill>
              </a:rPr>
              <a:t>Islah</a:t>
            </a:r>
            <a:r>
              <a:rPr lang="en-US" sz="3200" b="1" dirty="0" smtClean="0">
                <a:solidFill>
                  <a:schemeClr val="tx2">
                    <a:lumMod val="60000"/>
                    <a:lumOff val="40000"/>
                  </a:schemeClr>
                </a:solidFill>
              </a:rPr>
              <a:t> Reform Index</a:t>
            </a:r>
          </a:p>
        </p:txBody>
      </p:sp>
      <p:sp>
        <p:nvSpPr>
          <p:cNvPr id="3" name="Content Placeholder 2"/>
          <p:cNvSpPr>
            <a:spLocks noGrp="1"/>
          </p:cNvSpPr>
          <p:nvPr>
            <p:ph idx="1"/>
          </p:nvPr>
        </p:nvSpPr>
        <p:spPr>
          <a:xfrm>
            <a:off x="228600" y="1086134"/>
            <a:ext cx="6019800" cy="4876800"/>
          </a:xfrm>
        </p:spPr>
        <p:txBody>
          <a:bodyPr>
            <a:noAutofit/>
          </a:bodyPr>
          <a:lstStyle/>
          <a:p>
            <a:pPr marL="457200" indent="-457200" algn="just">
              <a:spcBef>
                <a:spcPct val="40000"/>
              </a:spcBef>
            </a:pPr>
            <a:r>
              <a:rPr lang="en-GB" sz="2000" dirty="0" smtClean="0"/>
              <a:t>The Index was designed based on the World Bank Doing Business Policy Areas, </a:t>
            </a:r>
            <a:r>
              <a:rPr lang="en-GB" sz="2000" dirty="0" smtClean="0"/>
              <a:t>from a local </a:t>
            </a:r>
            <a:r>
              <a:rPr lang="en-GB" sz="2000" dirty="0" smtClean="0"/>
              <a:t>perspective.</a:t>
            </a:r>
          </a:p>
          <a:p>
            <a:pPr marL="457200" indent="-457200" algn="just">
              <a:spcBef>
                <a:spcPct val="40000"/>
              </a:spcBef>
            </a:pPr>
            <a:r>
              <a:rPr lang="en-GB" sz="2000" dirty="0" smtClean="0"/>
              <a:t>Created to regularly measure and monitor the progress of government reforms as perceived by the business community.</a:t>
            </a:r>
          </a:p>
          <a:p>
            <a:pPr marL="457200" indent="-457200" algn="just">
              <a:spcBef>
                <a:spcPct val="40000"/>
              </a:spcBef>
            </a:pPr>
            <a:r>
              <a:rPr lang="en-US" sz="2000" dirty="0" smtClean="0"/>
              <a:t>Contributing to improving  business practices in Egypt through continuously illustrating and communicating the business climate performance, challenges, and potential.</a:t>
            </a:r>
          </a:p>
          <a:p>
            <a:pPr marL="457200" indent="-457200" algn="just">
              <a:spcBef>
                <a:spcPct val="40000"/>
              </a:spcBef>
            </a:pPr>
            <a:r>
              <a:rPr lang="en-US" sz="2000" dirty="0" smtClean="0"/>
              <a:t>Creating a clearer perception and understanding of the nature and practices of business reform in Egypt.</a:t>
            </a:r>
          </a:p>
          <a:p>
            <a:pPr marL="457200" indent="-457200" algn="just">
              <a:spcBef>
                <a:spcPct val="40000"/>
              </a:spcBef>
            </a:pPr>
            <a:r>
              <a:rPr lang="en-US" sz="2000" dirty="0" smtClean="0"/>
              <a:t>It is an Index to be used for a public - private dialogue, to identify and address the agenda of reform.</a:t>
            </a:r>
          </a:p>
          <a:p>
            <a:pPr marL="457200" indent="-457200">
              <a:spcBef>
                <a:spcPct val="40000"/>
              </a:spcBef>
            </a:pPr>
            <a:endParaRPr lang="en-US" sz="2000" dirty="0" smtClean="0">
              <a:solidFill>
                <a:srgbClr val="777777"/>
              </a:solidFill>
            </a:endParaRPr>
          </a:p>
          <a:p>
            <a:endParaRPr lang="en-US" sz="2000" dirty="0" smtClean="0"/>
          </a:p>
          <a:p>
            <a:endParaRPr lang="en-US" sz="2000" dirty="0" smtClean="0"/>
          </a:p>
          <a:p>
            <a:pPr>
              <a:buNone/>
            </a:pPr>
            <a:endParaRPr lang="en-US" sz="2000" dirty="0" smtClean="0"/>
          </a:p>
          <a:p>
            <a:pPr>
              <a:buNone/>
            </a:pPr>
            <a:endParaRPr lang="en-US" sz="2000" dirty="0"/>
          </a:p>
        </p:txBody>
      </p:sp>
      <p:pic>
        <p:nvPicPr>
          <p:cNvPr id="7" name="Picture 2" descr="Z:\Public Share\Wessal\003.jpg"/>
          <p:cNvPicPr>
            <a:picLocks noChangeAspect="1" noChangeArrowheads="1"/>
          </p:cNvPicPr>
          <p:nvPr/>
        </p:nvPicPr>
        <p:blipFill>
          <a:blip r:embed="rId2" cstate="print"/>
          <a:srcRect/>
          <a:stretch>
            <a:fillRect/>
          </a:stretch>
        </p:blipFill>
        <p:spPr bwMode="auto">
          <a:xfrm>
            <a:off x="6892413" y="2133600"/>
            <a:ext cx="1769806" cy="1828800"/>
          </a:xfrm>
          <a:prstGeom prst="rect">
            <a:avLst/>
          </a:prstGeom>
          <a:noFill/>
          <a:ln>
            <a:solidFill>
              <a:schemeClr val="tx1"/>
            </a:solidFill>
          </a:ln>
          <a:effectLst>
            <a:outerShdw blurRad="50800" dist="38100" dir="2700000" algn="tl" rotWithShape="0">
              <a:prstClr val="black">
                <a:alpha val="40000"/>
              </a:prstClr>
            </a:outerShdw>
          </a:effectLst>
        </p:spPr>
      </p:pic>
      <p:pic>
        <p:nvPicPr>
          <p:cNvPr id="8" name="Picture 3" descr="Z:\Public Share\Wessal\004.jpg"/>
          <p:cNvPicPr>
            <a:picLocks noChangeAspect="1" noChangeArrowheads="1"/>
          </p:cNvPicPr>
          <p:nvPr/>
        </p:nvPicPr>
        <p:blipFill>
          <a:blip r:embed="rId3" cstate="print"/>
          <a:srcRect/>
          <a:stretch>
            <a:fillRect/>
          </a:stretch>
        </p:blipFill>
        <p:spPr bwMode="auto">
          <a:xfrm>
            <a:off x="6892414" y="4114800"/>
            <a:ext cx="1769806" cy="1828800"/>
          </a:xfrm>
          <a:prstGeom prst="rect">
            <a:avLst/>
          </a:prstGeom>
          <a:noFill/>
          <a:ln>
            <a:solidFill>
              <a:schemeClr val="tx1"/>
            </a:solidFill>
          </a:ln>
          <a:effectLst>
            <a:outerShdw blurRad="50800" dist="38100" dir="2700000" algn="tl" rotWithShape="0">
              <a:prstClr val="black">
                <a:alpha val="40000"/>
              </a:prstClr>
            </a:outerShdw>
          </a:effectLst>
        </p:spPr>
      </p:pic>
      <p:pic>
        <p:nvPicPr>
          <p:cNvPr id="9" name="Picture 1"/>
          <p:cNvPicPr>
            <a:picLocks noChangeAspect="1" noChangeArrowheads="1"/>
          </p:cNvPicPr>
          <p:nvPr/>
        </p:nvPicPr>
        <p:blipFill>
          <a:blip r:embed="rId4" cstate="print"/>
          <a:srcRect/>
          <a:stretch>
            <a:fillRect/>
          </a:stretch>
        </p:blipFill>
        <p:spPr bwMode="auto">
          <a:xfrm>
            <a:off x="6625590" y="990600"/>
            <a:ext cx="2213610" cy="1066800"/>
          </a:xfrm>
          <a:prstGeom prst="rect">
            <a:avLst/>
          </a:prstGeom>
          <a:noFill/>
          <a:effectLst/>
        </p:spPr>
      </p:pic>
    </p:spTree>
    <p:extLst>
      <p:ext uri="{BB962C8B-B14F-4D97-AF65-F5344CB8AC3E}">
        <p14:creationId xmlns:p14="http://schemas.microsoft.com/office/powerpoint/2010/main" val="32138459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3400"/>
            <a:ext cx="8458200" cy="2514600"/>
          </a:xfrm>
        </p:spPr>
        <p:txBody>
          <a:bodyPr>
            <a:normAutofit/>
          </a:bodyPr>
          <a:lstStyle/>
          <a:p>
            <a:pPr marL="514350" indent="-514350">
              <a:buNone/>
            </a:pPr>
            <a:r>
              <a:rPr lang="en-US" sz="2000" dirty="0" smtClean="0"/>
              <a:t>1-Starting a Business		2-Dealing with Licenses </a:t>
            </a:r>
          </a:p>
          <a:p>
            <a:pPr marL="514350" indent="-514350">
              <a:buNone/>
            </a:pPr>
            <a:r>
              <a:rPr lang="en-US" sz="2000" dirty="0" smtClean="0"/>
              <a:t>3-Registering Property	</a:t>
            </a:r>
            <a:r>
              <a:rPr lang="en-US" sz="2000" dirty="0" smtClean="0"/>
              <a:t>	4-Employing </a:t>
            </a:r>
            <a:r>
              <a:rPr lang="en-US" sz="2000" dirty="0" smtClean="0"/>
              <a:t>Workers</a:t>
            </a:r>
          </a:p>
          <a:p>
            <a:pPr marL="514350" indent="-514350">
              <a:buNone/>
            </a:pPr>
            <a:r>
              <a:rPr lang="en-US" sz="2000" dirty="0" smtClean="0"/>
              <a:t>5-Dealing with Banks		6-Protecting Investors</a:t>
            </a:r>
          </a:p>
          <a:p>
            <a:pPr marL="514350" indent="-514350">
              <a:buNone/>
            </a:pPr>
            <a:r>
              <a:rPr lang="en-US" sz="2000" dirty="0" smtClean="0"/>
              <a:t>7-Paying Taxes			8-Trading Across Borders</a:t>
            </a:r>
          </a:p>
          <a:p>
            <a:pPr marL="514350" indent="-514350">
              <a:buNone/>
            </a:pPr>
            <a:r>
              <a:rPr lang="en-US" sz="2000" dirty="0" smtClean="0"/>
              <a:t>9-Enforcing Contracts		10-Exiting a Business</a:t>
            </a:r>
          </a:p>
          <a:p>
            <a:pPr marL="514350" indent="-514350">
              <a:buNone/>
            </a:pPr>
            <a:r>
              <a:rPr lang="en-US" sz="2000" dirty="0" smtClean="0"/>
              <a:t>11-Infrastructure and Logistics</a:t>
            </a:r>
          </a:p>
          <a:p>
            <a:endParaRPr lang="en-US" dirty="0"/>
          </a:p>
        </p:txBody>
      </p:sp>
      <p:sp>
        <p:nvSpPr>
          <p:cNvPr id="4" name="Title 3"/>
          <p:cNvSpPr>
            <a:spLocks noGrp="1"/>
          </p:cNvSpPr>
          <p:nvPr>
            <p:ph type="title"/>
          </p:nvPr>
        </p:nvSpPr>
        <p:spPr>
          <a:xfrm>
            <a:off x="381000" y="274638"/>
            <a:ext cx="8305800" cy="1143000"/>
          </a:xfrm>
        </p:spPr>
        <p:txBody>
          <a:bodyPr>
            <a:normAutofit/>
          </a:bodyPr>
          <a:lstStyle/>
          <a:p>
            <a:pPr algn="l"/>
            <a:r>
              <a:rPr lang="en-US" sz="3200" b="1" dirty="0">
                <a:solidFill>
                  <a:schemeClr val="tx2">
                    <a:lumMod val="60000"/>
                    <a:lumOff val="40000"/>
                  </a:schemeClr>
                </a:solidFill>
              </a:rPr>
              <a:t>Islah Reform Index </a:t>
            </a:r>
            <a:r>
              <a:rPr lang="en-US" sz="2800" b="1" dirty="0" smtClean="0">
                <a:solidFill>
                  <a:schemeClr val="tx2">
                    <a:lumMod val="60000"/>
                    <a:lumOff val="40000"/>
                  </a:schemeClr>
                </a:solidFill>
              </a:rPr>
              <a:t/>
            </a:r>
            <a:br>
              <a:rPr lang="en-US" sz="2800" b="1" dirty="0" smtClean="0">
                <a:solidFill>
                  <a:schemeClr val="tx2">
                    <a:lumMod val="60000"/>
                    <a:lumOff val="40000"/>
                  </a:schemeClr>
                </a:solidFill>
              </a:rPr>
            </a:br>
            <a:endParaRPr lang="en-US" sz="2800" b="1" dirty="0" smtClean="0">
              <a:solidFill>
                <a:schemeClr val="tx2">
                  <a:lumMod val="60000"/>
                  <a:lumOff val="40000"/>
                </a:schemeClr>
              </a:solidFill>
            </a:endParaRPr>
          </a:p>
        </p:txBody>
      </p:sp>
      <p:sp>
        <p:nvSpPr>
          <p:cNvPr id="5" name="TextBox 4"/>
          <p:cNvSpPr txBox="1"/>
          <p:nvPr/>
        </p:nvSpPr>
        <p:spPr>
          <a:xfrm>
            <a:off x="381000" y="3881735"/>
            <a:ext cx="3276600" cy="461665"/>
          </a:xfrm>
          <a:prstGeom prst="rect">
            <a:avLst/>
          </a:prstGeom>
          <a:noFill/>
        </p:spPr>
        <p:txBody>
          <a:bodyPr wrap="square" rtlCol="0">
            <a:spAutoFit/>
          </a:bodyPr>
          <a:lstStyle/>
          <a:p>
            <a:r>
              <a:rPr lang="en-US" sz="2400" b="1" u="sng" dirty="0" smtClean="0">
                <a:solidFill>
                  <a:schemeClr val="accent1"/>
                </a:solidFill>
              </a:rPr>
              <a:t>Policy Areas Covered:</a:t>
            </a:r>
          </a:p>
        </p:txBody>
      </p:sp>
      <p:sp>
        <p:nvSpPr>
          <p:cNvPr id="6" name="TextBox 5"/>
          <p:cNvSpPr txBox="1"/>
          <p:nvPr/>
        </p:nvSpPr>
        <p:spPr>
          <a:xfrm>
            <a:off x="381000" y="826802"/>
            <a:ext cx="7543800" cy="2683812"/>
          </a:xfrm>
          <a:prstGeom prst="rect">
            <a:avLst/>
          </a:prstGeom>
          <a:noFill/>
        </p:spPr>
        <p:txBody>
          <a:bodyPr wrap="square" rtlCol="0">
            <a:spAutoFit/>
          </a:bodyPr>
          <a:lstStyle/>
          <a:p>
            <a:endParaRPr lang="en-US" sz="2400" b="1" u="sng" dirty="0" smtClean="0">
              <a:solidFill>
                <a:schemeClr val="accent1"/>
              </a:solidFill>
            </a:endParaRPr>
          </a:p>
          <a:p>
            <a:r>
              <a:rPr lang="en-US" sz="2400" b="1" u="sng" dirty="0" smtClean="0">
                <a:solidFill>
                  <a:schemeClr val="accent1"/>
                </a:solidFill>
              </a:rPr>
              <a:t>ABA </a:t>
            </a:r>
            <a:r>
              <a:rPr lang="en-US" sz="2400" b="1" u="sng" dirty="0" smtClean="0">
                <a:solidFill>
                  <a:schemeClr val="accent1"/>
                </a:solidFill>
              </a:rPr>
              <a:t>Partners:</a:t>
            </a:r>
          </a:p>
          <a:p>
            <a:pPr marL="342900" lvl="2" indent="-342900">
              <a:lnSpc>
                <a:spcPct val="80000"/>
              </a:lnSpc>
              <a:spcBef>
                <a:spcPct val="20000"/>
              </a:spcBef>
              <a:buFont typeface="Arial" pitchFamily="34" charset="0"/>
              <a:buChar char="•"/>
            </a:pPr>
            <a:r>
              <a:rPr lang="en-US" sz="2000" dirty="0" smtClean="0"/>
              <a:t>IFC</a:t>
            </a:r>
          </a:p>
          <a:p>
            <a:pPr marL="342900" lvl="2" indent="-342900">
              <a:lnSpc>
                <a:spcPct val="80000"/>
              </a:lnSpc>
              <a:spcBef>
                <a:spcPct val="20000"/>
              </a:spcBef>
              <a:buFont typeface="Arial" pitchFamily="34" charset="0"/>
              <a:buChar char="•"/>
            </a:pPr>
            <a:r>
              <a:rPr lang="en-US" sz="2000" dirty="0" smtClean="0"/>
              <a:t>GAFI</a:t>
            </a:r>
          </a:p>
          <a:p>
            <a:pPr marL="342900" lvl="2" indent="-342900">
              <a:lnSpc>
                <a:spcPct val="80000"/>
              </a:lnSpc>
              <a:spcBef>
                <a:spcPct val="20000"/>
              </a:spcBef>
              <a:buFont typeface="Arial" pitchFamily="34" charset="0"/>
              <a:buChar char="•"/>
            </a:pPr>
            <a:r>
              <a:rPr lang="en-US" sz="2000" dirty="0" smtClean="0"/>
              <a:t>Alexandria University</a:t>
            </a:r>
          </a:p>
          <a:p>
            <a:pPr marL="342900" lvl="2" indent="-342900">
              <a:lnSpc>
                <a:spcPct val="80000"/>
              </a:lnSpc>
              <a:spcBef>
                <a:spcPct val="20000"/>
              </a:spcBef>
              <a:buFont typeface="Arial" pitchFamily="34" charset="0"/>
              <a:buChar char="•"/>
            </a:pPr>
            <a:r>
              <a:rPr lang="en-US" sz="2000" dirty="0" smtClean="0"/>
              <a:t>EBA</a:t>
            </a:r>
          </a:p>
          <a:p>
            <a:pPr marL="342900" lvl="2" indent="-342900">
              <a:lnSpc>
                <a:spcPct val="80000"/>
              </a:lnSpc>
              <a:spcBef>
                <a:spcPct val="20000"/>
              </a:spcBef>
              <a:buFont typeface="Arial" pitchFamily="34" charset="0"/>
              <a:buChar char="•"/>
            </a:pPr>
            <a:r>
              <a:rPr lang="en-US" sz="2000" dirty="0" smtClean="0"/>
              <a:t>CCFE</a:t>
            </a:r>
          </a:p>
          <a:p>
            <a:pPr marL="342900" lvl="2" indent="-342900">
              <a:lnSpc>
                <a:spcPct val="80000"/>
              </a:lnSpc>
              <a:spcBef>
                <a:spcPct val="20000"/>
              </a:spcBef>
              <a:buFont typeface="Arial" pitchFamily="34" charset="0"/>
              <a:buChar char="•"/>
            </a:pPr>
            <a:r>
              <a:rPr lang="en-US" sz="2000" dirty="0" smtClean="0"/>
              <a:t>Cairo University</a:t>
            </a:r>
            <a:endParaRPr lang="en-US" b="1" u="sng" dirty="0" smtClean="0"/>
          </a:p>
        </p:txBody>
      </p:sp>
      <p:sp>
        <p:nvSpPr>
          <p:cNvPr id="22" name="TextBox 21"/>
          <p:cNvSpPr txBox="1"/>
          <p:nvPr/>
        </p:nvSpPr>
        <p:spPr>
          <a:xfrm>
            <a:off x="3505200" y="1708469"/>
            <a:ext cx="1524000" cy="40011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en-US" sz="2000" b="1" dirty="0" smtClean="0">
                <a:solidFill>
                  <a:schemeClr val="bg1"/>
                </a:solidFill>
                <a:latin typeface="+mj-lt"/>
                <a:ea typeface="+mj-ea"/>
                <a:cs typeface="+mj-cs"/>
              </a:rPr>
              <a:t>ISLAH I</a:t>
            </a:r>
            <a:endParaRPr lang="ar-EG" sz="2000" b="1" dirty="0" smtClean="0">
              <a:solidFill>
                <a:schemeClr val="bg1"/>
              </a:solidFill>
              <a:latin typeface="+mj-lt"/>
              <a:ea typeface="+mj-ea"/>
              <a:cs typeface="+mj-cs"/>
            </a:endParaRPr>
          </a:p>
        </p:txBody>
      </p:sp>
      <p:sp>
        <p:nvSpPr>
          <p:cNvPr id="27" name="TextBox 26"/>
          <p:cNvSpPr txBox="1"/>
          <p:nvPr/>
        </p:nvSpPr>
        <p:spPr>
          <a:xfrm>
            <a:off x="5943600" y="2050304"/>
            <a:ext cx="1371600" cy="369332"/>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ctr"/>
            <a:r>
              <a:rPr lang="en-US" b="1" dirty="0" smtClean="0">
                <a:solidFill>
                  <a:schemeClr val="bg1"/>
                </a:solidFill>
              </a:rPr>
              <a:t>ISLAH II</a:t>
            </a:r>
            <a:endParaRPr lang="ar-EG" b="1" dirty="0">
              <a:solidFill>
                <a:schemeClr val="bg1"/>
              </a:solidFill>
            </a:endParaRPr>
          </a:p>
        </p:txBody>
      </p:sp>
      <p:sp>
        <p:nvSpPr>
          <p:cNvPr id="12" name="Right Bracket 11"/>
          <p:cNvSpPr/>
          <p:nvPr/>
        </p:nvSpPr>
        <p:spPr>
          <a:xfrm>
            <a:off x="3200400" y="1600200"/>
            <a:ext cx="228600" cy="917107"/>
          </a:xfrm>
          <a:prstGeom prst="rightBracket">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EG"/>
          </a:p>
        </p:txBody>
      </p:sp>
      <p:sp>
        <p:nvSpPr>
          <p:cNvPr id="13" name="Right Bracket 12"/>
          <p:cNvSpPr/>
          <p:nvPr/>
        </p:nvSpPr>
        <p:spPr>
          <a:xfrm>
            <a:off x="5410200" y="1600200"/>
            <a:ext cx="304800" cy="1834214"/>
          </a:xfrm>
          <a:prstGeom prst="rightBracket">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ar-EG"/>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pPr algn="l"/>
            <a:r>
              <a:rPr lang="en-US" sz="3200" b="1" dirty="0" err="1" smtClean="0">
                <a:solidFill>
                  <a:schemeClr val="tx2">
                    <a:lumMod val="60000"/>
                    <a:lumOff val="40000"/>
                  </a:schemeClr>
                </a:solidFill>
              </a:rPr>
              <a:t>Islah</a:t>
            </a:r>
            <a:r>
              <a:rPr lang="en-US" sz="3200" b="1" dirty="0" smtClean="0">
                <a:solidFill>
                  <a:schemeClr val="tx2">
                    <a:lumMod val="60000"/>
                    <a:lumOff val="40000"/>
                  </a:schemeClr>
                </a:solidFill>
              </a:rPr>
              <a:t> Launch Events</a:t>
            </a:r>
            <a:br>
              <a:rPr lang="en-US" sz="3200" b="1" dirty="0" smtClean="0">
                <a:solidFill>
                  <a:schemeClr val="tx2">
                    <a:lumMod val="60000"/>
                    <a:lumOff val="40000"/>
                  </a:schemeClr>
                </a:solidFill>
              </a:rPr>
            </a:br>
            <a:endParaRPr lang="en-US" sz="3200" b="1" dirty="0" smtClean="0">
              <a:solidFill>
                <a:schemeClr val="tx2">
                  <a:lumMod val="60000"/>
                  <a:lumOff val="40000"/>
                </a:schemeClr>
              </a:solidFill>
            </a:endParaRPr>
          </a:p>
        </p:txBody>
      </p:sp>
      <p:pic>
        <p:nvPicPr>
          <p:cNvPr id="10" name="Picture 9" descr="E:\ADVOCACY UNIT\ISLAH (2)\Launching event 9 June 2012\Photos\20120609_IFC_732.jpg"/>
          <p:cNvPicPr/>
          <p:nvPr/>
        </p:nvPicPr>
        <p:blipFill>
          <a:blip r:embed="rId2" cstate="print"/>
          <a:srcRect/>
          <a:stretch>
            <a:fillRect/>
          </a:stretch>
        </p:blipFill>
        <p:spPr bwMode="auto">
          <a:xfrm>
            <a:off x="76200" y="4800600"/>
            <a:ext cx="4343400" cy="1905000"/>
          </a:xfrm>
          <a:prstGeom prst="rect">
            <a:avLst/>
          </a:prstGeom>
          <a:noFill/>
          <a:ln w="9525">
            <a:noFill/>
            <a:miter lim="800000"/>
            <a:headEnd/>
            <a:tailEnd/>
          </a:ln>
        </p:spPr>
      </p:pic>
      <p:pic>
        <p:nvPicPr>
          <p:cNvPr id="11" name="Picture 10" descr="E:\ADVOCACY UNIT\ISLAH (2)\Launching event 9 June 2012\Photos\20120609_IFC_423.jpg"/>
          <p:cNvPicPr/>
          <p:nvPr/>
        </p:nvPicPr>
        <p:blipFill>
          <a:blip r:embed="rId3" cstate="print"/>
          <a:srcRect/>
          <a:stretch>
            <a:fillRect/>
          </a:stretch>
        </p:blipFill>
        <p:spPr bwMode="auto">
          <a:xfrm>
            <a:off x="4648200" y="4800600"/>
            <a:ext cx="4114800" cy="1905000"/>
          </a:xfrm>
          <a:prstGeom prst="rect">
            <a:avLst/>
          </a:prstGeom>
          <a:noFill/>
          <a:ln w="9525">
            <a:noFill/>
            <a:miter lim="800000"/>
            <a:headEnd/>
            <a:tailEnd/>
          </a:ln>
        </p:spPr>
      </p:pic>
      <p:pic>
        <p:nvPicPr>
          <p:cNvPr id="3" name="Picture 3" descr="E:\ADVOCACY UNIT\ISLAH (1)\photos\cairo\islah03.jpg"/>
          <p:cNvPicPr>
            <a:picLocks noChangeAspect="1" noChangeArrowheads="1"/>
          </p:cNvPicPr>
          <p:nvPr/>
        </p:nvPicPr>
        <p:blipFill>
          <a:blip r:embed="rId4" cstate="print"/>
          <a:srcRect/>
          <a:stretch>
            <a:fillRect/>
          </a:stretch>
        </p:blipFill>
        <p:spPr bwMode="auto">
          <a:xfrm>
            <a:off x="95559" y="897732"/>
            <a:ext cx="2342841" cy="1693068"/>
          </a:xfrm>
          <a:prstGeom prst="rect">
            <a:avLst/>
          </a:prstGeom>
          <a:noFill/>
        </p:spPr>
      </p:pic>
      <p:pic>
        <p:nvPicPr>
          <p:cNvPr id="1028" name="Picture 4" descr="E:\ADVOCACY UNIT\ISLAH (1)\photos\cairo\islah05.jpg"/>
          <p:cNvPicPr>
            <a:picLocks noChangeAspect="1" noChangeArrowheads="1"/>
          </p:cNvPicPr>
          <p:nvPr/>
        </p:nvPicPr>
        <p:blipFill>
          <a:blip r:embed="rId5" cstate="print"/>
          <a:srcRect/>
          <a:stretch>
            <a:fillRect/>
          </a:stretch>
        </p:blipFill>
        <p:spPr bwMode="auto">
          <a:xfrm>
            <a:off x="2895600" y="838200"/>
            <a:ext cx="2819400" cy="1710333"/>
          </a:xfrm>
          <a:prstGeom prst="rect">
            <a:avLst/>
          </a:prstGeom>
          <a:noFill/>
        </p:spPr>
      </p:pic>
      <p:pic>
        <p:nvPicPr>
          <p:cNvPr id="1029" name="Picture 5" descr="E:\ADVOCACY UNIT\ISLAH (1)\photos\cairo\040509_islah_166.jpg"/>
          <p:cNvPicPr>
            <a:picLocks noChangeAspect="1" noChangeArrowheads="1"/>
          </p:cNvPicPr>
          <p:nvPr/>
        </p:nvPicPr>
        <p:blipFill>
          <a:blip r:embed="rId6" cstate="print"/>
          <a:srcRect/>
          <a:stretch>
            <a:fillRect/>
          </a:stretch>
        </p:blipFill>
        <p:spPr bwMode="auto">
          <a:xfrm>
            <a:off x="6019800" y="838200"/>
            <a:ext cx="2667000" cy="1676400"/>
          </a:xfrm>
          <a:prstGeom prst="rect">
            <a:avLst/>
          </a:prstGeom>
          <a:noFill/>
        </p:spPr>
      </p:pic>
      <p:pic>
        <p:nvPicPr>
          <p:cNvPr id="1030" name="Picture 6" descr="E:\ADVOCACY UNIT\ISLAH (1)\photos\cairo\040509_islah_052.jpg"/>
          <p:cNvPicPr>
            <a:picLocks noChangeAspect="1" noChangeArrowheads="1"/>
          </p:cNvPicPr>
          <p:nvPr/>
        </p:nvPicPr>
        <p:blipFill>
          <a:blip r:embed="rId7" cstate="print"/>
          <a:srcRect/>
          <a:stretch>
            <a:fillRect/>
          </a:stretch>
        </p:blipFill>
        <p:spPr bwMode="auto">
          <a:xfrm>
            <a:off x="2286000" y="2667000"/>
            <a:ext cx="3962400" cy="1981200"/>
          </a:xfrm>
          <a:prstGeom prst="rect">
            <a:avLst/>
          </a:prstGeom>
          <a:noFill/>
        </p:spPr>
      </p:pic>
    </p:spTree>
    <p:extLst>
      <p:ext uri="{BB962C8B-B14F-4D97-AF65-F5344CB8AC3E}">
        <p14:creationId xmlns:p14="http://schemas.microsoft.com/office/powerpoint/2010/main" val="383978008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1016</Words>
  <Application>Microsoft Office PowerPoint</Application>
  <PresentationFormat>On-screen Show (4:3)</PresentationFormat>
  <Paragraphs>178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Egypt… A Country in Transition</vt:lpstr>
      <vt:lpstr>PowerPoint Presentation</vt:lpstr>
      <vt:lpstr>PowerPoint Presentation</vt:lpstr>
      <vt:lpstr>Demand Driven Advocacy </vt:lpstr>
      <vt:lpstr>Advocacy Reform in Collaboration with</vt:lpstr>
      <vt:lpstr>Local to National Dialogue Using Islah Reform Index</vt:lpstr>
      <vt:lpstr>Islah Reform Index  </vt:lpstr>
      <vt:lpstr>Islah Launch Events </vt:lpstr>
      <vt:lpstr>Small and Micro Enterprise Project</vt:lpstr>
      <vt:lpstr>Small and Micro Enterprise Project To date</vt:lpstr>
      <vt:lpstr>National Level PPD Using Microenterprise Reform Index</vt:lpstr>
      <vt:lpstr>Microenterprise Reform Index </vt:lpstr>
      <vt:lpstr>Measuring Competitiveness: MRI Components</vt:lpstr>
      <vt:lpstr>MRI Launch Event</vt:lpstr>
      <vt:lpstr>Egypt Doing Business Report 2014 </vt:lpstr>
      <vt:lpstr>PowerPoint Presentation</vt:lpstr>
      <vt:lpstr>Sustainable Private Sector Led PPD</vt:lpstr>
      <vt:lpstr>Sustaining PPD in Egypt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ABALappy</dc:creator>
  <cp:lastModifiedBy>Maha Abdel Hamid Hussein</cp:lastModifiedBy>
  <cp:revision>481</cp:revision>
  <dcterms:created xsi:type="dcterms:W3CDTF">2006-08-16T00:00:00Z</dcterms:created>
  <dcterms:modified xsi:type="dcterms:W3CDTF">2014-03-03T21:53:36Z</dcterms:modified>
</cp:coreProperties>
</file>