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2" r:id="rId2"/>
  </p:sldMasterIdLst>
  <p:notesMasterIdLst>
    <p:notesMasterId r:id="rId15"/>
  </p:notesMasterIdLst>
  <p:handoutMasterIdLst>
    <p:handoutMasterId r:id="rId16"/>
  </p:handoutMasterIdLst>
  <p:sldIdLst>
    <p:sldId id="278" r:id="rId3"/>
    <p:sldId id="279" r:id="rId4"/>
    <p:sldId id="280" r:id="rId5"/>
    <p:sldId id="281" r:id="rId6"/>
    <p:sldId id="282" r:id="rId7"/>
    <p:sldId id="283" r:id="rId8"/>
    <p:sldId id="289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86502" autoAdjust="0"/>
  </p:normalViewPr>
  <p:slideViewPr>
    <p:cSldViewPr snapToGrid="0">
      <p:cViewPr varScale="1">
        <p:scale>
          <a:sx n="101" d="100"/>
          <a:sy n="101" d="100"/>
        </p:scale>
        <p:origin x="-1914" y="-84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sgarcordier:GIZ:201310_PPD%20et%20formalisation:WB_PPD%20Evaluation_SEN_20131030_12-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sgarcordier:GIZ:201310_PPD%20et%20formalisation:WB_PPD%20Evaluation_SEN_20131030_12-2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sgarcordier:GIZ:201310_PPD%20et%20formalisation:WB_PPD%20Evaluation_SEN_20131030_12-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Blatt1!$B$2:$B$11</c:f>
              <c:strCache>
                <c:ptCount val="10"/>
                <c:pt idx="0">
                  <c:v>Mandate and institutional alignment</c:v>
                </c:pt>
                <c:pt idx="1">
                  <c:v>Structure and participation</c:v>
                </c:pt>
                <c:pt idx="2">
                  <c:v>Champion(s) and leadership</c:v>
                </c:pt>
                <c:pt idx="3">
                  <c:v>Facilitation and management</c:v>
                </c:pt>
                <c:pt idx="4">
                  <c:v>Outputs</c:v>
                </c:pt>
                <c:pt idx="5">
                  <c:v>Outreach and communication</c:v>
                </c:pt>
                <c:pt idx="6">
                  <c:v>Monitoring and evaluation</c:v>
                </c:pt>
                <c:pt idx="7">
                  <c:v>Sub-national</c:v>
                </c:pt>
                <c:pt idx="8">
                  <c:v>Sector specific</c:v>
                </c:pt>
                <c:pt idx="9">
                  <c:v>Development Partners</c:v>
                </c:pt>
              </c:strCache>
            </c:strRef>
          </c:cat>
          <c:val>
            <c:numRef>
              <c:f>Blatt1!$C$2:$C$11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marker>
            <c:symbol val="none"/>
          </c:marker>
          <c:cat>
            <c:strRef>
              <c:f>Blatt1!$B$2:$B$11</c:f>
              <c:strCache>
                <c:ptCount val="10"/>
                <c:pt idx="0">
                  <c:v>Mandate and institutional alignment</c:v>
                </c:pt>
                <c:pt idx="1">
                  <c:v>Structure and participation</c:v>
                </c:pt>
                <c:pt idx="2">
                  <c:v>Champion(s) and leadership</c:v>
                </c:pt>
                <c:pt idx="3">
                  <c:v>Facilitation and management</c:v>
                </c:pt>
                <c:pt idx="4">
                  <c:v>Outputs</c:v>
                </c:pt>
                <c:pt idx="5">
                  <c:v>Outreach and communication</c:v>
                </c:pt>
                <c:pt idx="6">
                  <c:v>Monitoring and evaluation</c:v>
                </c:pt>
                <c:pt idx="7">
                  <c:v>Sub-national</c:v>
                </c:pt>
                <c:pt idx="8">
                  <c:v>Sector specific</c:v>
                </c:pt>
                <c:pt idx="9">
                  <c:v>Development Partners</c:v>
                </c:pt>
              </c:strCache>
            </c:strRef>
          </c:cat>
          <c:val>
            <c:numRef>
              <c:f>Blatt1!$D$2:$D$11</c:f>
              <c:numCache>
                <c:formatCode>#,#00</c:formatCode>
                <c:ptCount val="10"/>
                <c:pt idx="0">
                  <c:v>6.8333333333333321</c:v>
                </c:pt>
                <c:pt idx="1">
                  <c:v>6</c:v>
                </c:pt>
                <c:pt idx="2">
                  <c:v>8.5</c:v>
                </c:pt>
                <c:pt idx="3">
                  <c:v>3.75</c:v>
                </c:pt>
                <c:pt idx="4">
                  <c:v>6</c:v>
                </c:pt>
                <c:pt idx="5">
                  <c:v>5.083333333333333</c:v>
                </c:pt>
                <c:pt idx="6">
                  <c:v>8.75</c:v>
                </c:pt>
                <c:pt idx="7">
                  <c:v>7.25</c:v>
                </c:pt>
                <c:pt idx="8">
                  <c:v>3.75</c:v>
                </c:pt>
                <c:pt idx="9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461696"/>
        <c:axId val="324463232"/>
      </c:radarChart>
      <c:catAx>
        <c:axId val="3244616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4463232"/>
        <c:crosses val="autoZero"/>
        <c:auto val="1"/>
        <c:lblAlgn val="ctr"/>
        <c:lblOffset val="100"/>
        <c:noMultiLvlLbl val="0"/>
      </c:catAx>
      <c:valAx>
        <c:axId val="32446323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24461696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'Ranking engl'!$A$2:$A$5</c:f>
              <c:strCache>
                <c:ptCount val="4"/>
                <c:pt idx="0">
                  <c:v>Monitoring &amp; evaluation</c:v>
                </c:pt>
                <c:pt idx="1">
                  <c:v>Champions &amp; leadership</c:v>
                </c:pt>
                <c:pt idx="2">
                  <c:v>Regional aspects integrated</c:v>
                </c:pt>
                <c:pt idx="3">
                  <c:v>Mandat &amp; institutional anchoring</c:v>
                </c:pt>
              </c:strCache>
            </c:strRef>
          </c:cat>
          <c:val>
            <c:numRef>
              <c:f>'Ranking engl'!$B$2:$B$5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'Ranking engl'!$A$2:$A$5</c:f>
              <c:strCache>
                <c:ptCount val="4"/>
                <c:pt idx="0">
                  <c:v>Monitoring &amp; evaluation</c:v>
                </c:pt>
                <c:pt idx="1">
                  <c:v>Champions &amp; leadership</c:v>
                </c:pt>
                <c:pt idx="2">
                  <c:v>Regional aspects integrated</c:v>
                </c:pt>
                <c:pt idx="3">
                  <c:v>Mandat &amp; institutional anchoring</c:v>
                </c:pt>
              </c:strCache>
            </c:strRef>
          </c:cat>
          <c:val>
            <c:numRef>
              <c:f>'Ranking engl'!$C$2:$C$5</c:f>
              <c:numCache>
                <c:formatCode>#,#00</c:formatCode>
                <c:ptCount val="4"/>
                <c:pt idx="0">
                  <c:v>8.75</c:v>
                </c:pt>
                <c:pt idx="1">
                  <c:v>8.5</c:v>
                </c:pt>
                <c:pt idx="2">
                  <c:v>7.25</c:v>
                </c:pt>
                <c:pt idx="3">
                  <c:v>6.8333333333333321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512000"/>
        <c:axId val="324513792"/>
        <c:axId val="0"/>
      </c:bar3DChart>
      <c:catAx>
        <c:axId val="32451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24513792"/>
        <c:crosses val="autoZero"/>
        <c:auto val="1"/>
        <c:lblAlgn val="ctr"/>
        <c:lblOffset val="100"/>
        <c:noMultiLvlLbl val="0"/>
      </c:catAx>
      <c:valAx>
        <c:axId val="32451379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512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'Ranking engl'!$A$9:$A$11</c:f>
              <c:strCache>
                <c:ptCount val="3"/>
                <c:pt idx="0">
                  <c:v>Communication &amp; outreach</c:v>
                </c:pt>
                <c:pt idx="1">
                  <c:v>Focus on specific issues</c:v>
                </c:pt>
                <c:pt idx="2">
                  <c:v>Facilitation &amp; management</c:v>
                </c:pt>
              </c:strCache>
            </c:strRef>
          </c:cat>
          <c:val>
            <c:numRef>
              <c:f>'Ranking engl'!$B$9:$B$11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'Ranking engl'!$A$9:$A$11</c:f>
              <c:strCache>
                <c:ptCount val="3"/>
                <c:pt idx="0">
                  <c:v>Communication &amp; outreach</c:v>
                </c:pt>
                <c:pt idx="1">
                  <c:v>Focus on specific issues</c:v>
                </c:pt>
                <c:pt idx="2">
                  <c:v>Facilitation &amp; management</c:v>
                </c:pt>
              </c:strCache>
            </c:strRef>
          </c:cat>
          <c:val>
            <c:numRef>
              <c:f>'Ranking engl'!$C$9:$C$11</c:f>
              <c:numCache>
                <c:formatCode>#,#00</c:formatCode>
                <c:ptCount val="3"/>
                <c:pt idx="0">
                  <c:v>5.083333333333333</c:v>
                </c:pt>
                <c:pt idx="1">
                  <c:v>3.75</c:v>
                </c:pt>
                <c:pt idx="2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558208"/>
        <c:axId val="324560000"/>
        <c:axId val="0"/>
      </c:bar3DChart>
      <c:catAx>
        <c:axId val="32455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24560000"/>
        <c:crosses val="autoZero"/>
        <c:auto val="1"/>
        <c:lblAlgn val="ctr"/>
        <c:lblOffset val="100"/>
        <c:noMultiLvlLbl val="0"/>
      </c:catAx>
      <c:valAx>
        <c:axId val="324560000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55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B81FE-C3A4-43A1-9098-D1C64338C7D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dirty="0" err="1" smtClean="0"/>
              <a:t>Ansgar</a:t>
            </a:r>
            <a:r>
              <a:rPr lang="fr-FR" dirty="0" smtClean="0"/>
              <a:t> Josef Cordier</a:t>
            </a:r>
            <a:endParaRPr lang="fr-FR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 smtClean="0"/>
              <a:t>Premier couche</a:t>
            </a:r>
          </a:p>
          <a:p>
            <a:pPr lvl="1"/>
            <a:r>
              <a:rPr lang="fr-FR" dirty="0" smtClean="0"/>
              <a:t>Deuxième couche</a:t>
            </a:r>
          </a:p>
          <a:p>
            <a:pPr lvl="2"/>
            <a:r>
              <a:rPr lang="fr-FR" dirty="0" smtClean="0"/>
              <a:t>Troisième couche</a:t>
            </a:r>
          </a:p>
          <a:p>
            <a:pPr lvl="3"/>
            <a:r>
              <a:rPr lang="fr-FR" dirty="0" smtClean="0"/>
              <a:t>Quatrième couche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premier sous-titre,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 baseline="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r>
              <a:rPr lang="fr-FR" noProof="0" dirty="0" smtClean="0"/>
              <a:t>Cliquez pour ajouter un sous-titre</a:t>
            </a:r>
          </a:p>
          <a:p>
            <a:pPr lvl="1"/>
            <a:r>
              <a:rPr lang="fr-FR" noProof="0" dirty="0" smtClean="0"/>
              <a:t>Deuxième couche</a:t>
            </a:r>
          </a:p>
          <a:p>
            <a:pPr lvl="2"/>
            <a:r>
              <a:rPr lang="fr-FR" noProof="0" dirty="0" smtClean="0"/>
              <a:t>Troisième couche</a:t>
            </a:r>
          </a:p>
          <a:p>
            <a:pPr lvl="3"/>
            <a:r>
              <a:rPr lang="fr-FR" noProof="0" dirty="0" smtClean="0"/>
              <a:t>Quatrième couche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dirty="0" err="1" smtClean="0"/>
              <a:t>Ansgar</a:t>
            </a:r>
            <a:r>
              <a:rPr lang="es-ES_tradnl" dirty="0" smtClean="0"/>
              <a:t> Josef </a:t>
            </a:r>
            <a:r>
              <a:rPr lang="es-ES_tradnl" dirty="0" err="1" smtClean="0"/>
              <a:t>Cordier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premier sous-titre, énumération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r>
              <a:rPr lang="fr-FR" noProof="0" dirty="0" smtClean="0"/>
              <a:t>Cliquez pour ajouter un sous-titre</a:t>
            </a:r>
          </a:p>
          <a:p>
            <a:pPr lvl="1"/>
            <a:r>
              <a:rPr lang="fr-FR" noProof="0" dirty="0" smtClean="0"/>
              <a:t>Deuxième couche</a:t>
            </a:r>
          </a:p>
          <a:p>
            <a:pPr lvl="2"/>
            <a:r>
              <a:rPr lang="fr-FR" noProof="0" dirty="0" smtClean="0"/>
              <a:t>Troisième couche</a:t>
            </a:r>
          </a:p>
          <a:p>
            <a:pPr lvl="3"/>
            <a:r>
              <a:rPr lang="fr-FR" noProof="0" dirty="0" smtClean="0"/>
              <a:t>Quatrième couche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pour ajouter un image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dirty="0" err="1" smtClean="0"/>
              <a:t>Ansgar</a:t>
            </a:r>
            <a:r>
              <a:rPr lang="es-ES_tradnl" dirty="0" smtClean="0"/>
              <a:t> Josef </a:t>
            </a:r>
            <a:r>
              <a:rPr lang="es-ES_tradnl" dirty="0" err="1" smtClean="0"/>
              <a:t>Cordier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premier sous-titre, énumération, gr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r>
              <a:rPr lang="fr-FR" noProof="0" dirty="0" smtClean="0"/>
              <a:t>Cliquez pour ajouter un sous-titre</a:t>
            </a:r>
          </a:p>
          <a:p>
            <a:pPr lvl="1"/>
            <a:r>
              <a:rPr lang="fr-FR" noProof="0" dirty="0" smtClean="0"/>
              <a:t>Deuxième couche</a:t>
            </a:r>
          </a:p>
          <a:p>
            <a:pPr lvl="2"/>
            <a:r>
              <a:rPr lang="fr-FR" noProof="0" dirty="0" smtClean="0"/>
              <a:t>Troisième couche</a:t>
            </a:r>
          </a:p>
          <a:p>
            <a:pPr lvl="3"/>
            <a:r>
              <a:rPr lang="fr-FR" noProof="0" dirty="0" smtClean="0"/>
              <a:t>Quatrième couche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pour ajouter un image</a:t>
            </a: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dirty="0" err="1" smtClean="0"/>
              <a:t>Ansgar</a:t>
            </a:r>
            <a:r>
              <a:rPr lang="es-ES_tradnl" dirty="0" smtClean="0"/>
              <a:t> Josef </a:t>
            </a:r>
            <a:r>
              <a:rPr lang="es-ES_tradnl" dirty="0" err="1" smtClean="0"/>
              <a:t>Cordier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2 colonnes, premier sous-titre,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86A30F8-719E-4417-B116-44ABE13AD55D}" type="datetime1">
              <a:rPr lang="fr-FR" noProof="0" smtClean="0"/>
              <a:t>01/03/2014</a:t>
            </a:fld>
            <a:endParaRPr lang="fr-FR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r>
              <a:rPr lang="fr-FR" noProof="0" dirty="0" smtClean="0"/>
              <a:t>Cliquez pour ajouter un sous-titre</a:t>
            </a:r>
          </a:p>
          <a:p>
            <a:pPr lvl="1"/>
            <a:r>
              <a:rPr lang="fr-FR" noProof="0" dirty="0" smtClean="0"/>
              <a:t>Deuxième couche</a:t>
            </a:r>
          </a:p>
          <a:p>
            <a:pPr lvl="2"/>
            <a:r>
              <a:rPr lang="fr-FR" noProof="0" dirty="0" smtClean="0"/>
              <a:t>Troisième couche</a:t>
            </a:r>
          </a:p>
          <a:p>
            <a:pPr lvl="3"/>
            <a:r>
              <a:rPr lang="fr-FR" noProof="0" dirty="0" smtClean="0"/>
              <a:t>Quatrième couche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r>
              <a:rPr lang="fr-FR" noProof="0" dirty="0" smtClean="0"/>
              <a:t>Cliquez pour ajouter un sous-titre</a:t>
            </a:r>
          </a:p>
          <a:p>
            <a:pPr lvl="1"/>
            <a:r>
              <a:rPr lang="fr-FR" noProof="0" dirty="0" smtClean="0"/>
              <a:t>Deuxième couche</a:t>
            </a:r>
          </a:p>
          <a:p>
            <a:pPr lvl="2"/>
            <a:r>
              <a:rPr lang="fr-FR" noProof="0" dirty="0" smtClean="0"/>
              <a:t>Troisième couche</a:t>
            </a:r>
          </a:p>
          <a:p>
            <a:pPr lvl="3"/>
            <a:r>
              <a:rPr lang="fr-FR" noProof="0" dirty="0" smtClean="0"/>
              <a:t>Quatrième couche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er titre, 2 colonnes,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fr-FR" noProof="0" dirty="0" smtClean="0"/>
              <a:t>Cliquez pour ajouter un titre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C0A4950-B34F-44DB-B880-00C4A5E8C338}" type="datetime1">
              <a:rPr lang="fr-FR" noProof="0" smtClean="0"/>
              <a:t>01/03/2014</a:t>
            </a:fld>
            <a:endParaRPr lang="fr-FR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 smtClean="0"/>
              <a:t>Premier couche</a:t>
            </a:r>
          </a:p>
          <a:p>
            <a:pPr lvl="1"/>
            <a:r>
              <a:rPr lang="fr-FR" dirty="0" smtClean="0"/>
              <a:t>Deuxième couche</a:t>
            </a:r>
          </a:p>
          <a:p>
            <a:pPr lvl="2"/>
            <a:r>
              <a:rPr lang="fr-FR" dirty="0" smtClean="0"/>
              <a:t>Troisième couche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 smtClean="0"/>
              <a:t>Premier couche</a:t>
            </a:r>
          </a:p>
          <a:p>
            <a:pPr lvl="1"/>
            <a:r>
              <a:rPr lang="fr-FR" dirty="0" smtClean="0"/>
              <a:t>Deuxième couche</a:t>
            </a:r>
          </a:p>
          <a:p>
            <a:pPr lvl="2"/>
            <a:r>
              <a:rPr lang="fr-FR" dirty="0" smtClean="0"/>
              <a:t>Troisième couche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de validation du plan stratégique 2010-2012              de la composante PME du PACC-PME/PMF            Dakar, Hôtel Radisson Blu, le 27 Avril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B3FA4B7-64D6-4E91-97AE-AE4E6F4AD283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12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774DBE3-5A6F-4D05-A22C-744D22A5B086}" type="datetime1">
              <a:rPr lang="fr-FR" noProof="0" smtClean="0"/>
              <a:t>01/03/2014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4642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ajouter un titre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Premier couche</a:t>
            </a:r>
          </a:p>
          <a:p>
            <a:pPr lvl="1"/>
            <a:r>
              <a:rPr lang="fr-FR" dirty="0" smtClean="0"/>
              <a:t>Deuxième couche</a:t>
            </a:r>
          </a:p>
          <a:p>
            <a:pPr lvl="2"/>
            <a:r>
              <a:rPr lang="fr-FR" dirty="0" smtClean="0"/>
              <a:t>Troisième couche</a:t>
            </a:r>
          </a:p>
          <a:p>
            <a:pPr lvl="3"/>
            <a:r>
              <a:rPr lang="fr-FR" dirty="0" smtClean="0"/>
              <a:t>Quatrième couche</a:t>
            </a: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dirty="0" err="1" smtClean="0"/>
              <a:t>Ansgar</a:t>
            </a:r>
            <a:r>
              <a:rPr lang="es-ES_tradnl" dirty="0" smtClean="0"/>
              <a:t> Josef </a:t>
            </a:r>
            <a:r>
              <a:rPr lang="es-ES_tradnl" dirty="0" err="1" smtClean="0"/>
              <a:t>Cordier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6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aseline="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fr-FR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fr-FR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fr-FR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fr-FR" dirty="0" smtClean="0">
                <a:effectLst/>
              </a:rPr>
              <a:t>Titre de la présentation</a:t>
            </a:r>
            <a:endParaRPr lang="fr-FR" noProof="0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1DAC1757-0804-4CDF-91BF-CF7D9A9ACAB6}" type="datetime1">
              <a:rPr lang="fr-FR" noProof="0" smtClean="0"/>
              <a:t>01/03/2014</a:t>
            </a:fld>
            <a:endParaRPr lang="fr-FR" noProof="0" dirty="0"/>
          </a:p>
        </p:txBody>
      </p:sp>
      <p:pic>
        <p:nvPicPr>
          <p:cNvPr id="10" name="Grafik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cc@giz.de" TargetMode="External"/><Relationship Id="rId7" Type="http://schemas.openxmlformats.org/officeDocument/2006/relationships/hyperlink" Target="mailto:info@ansgarcordier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53411" y="1819064"/>
            <a:ext cx="79240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Taking the specific issues of SMEs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into consideration: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evaluating the « DPP </a:t>
            </a:r>
            <a:r>
              <a:rPr lang="en-US" sz="3600" dirty="0" err="1" smtClean="0">
                <a:solidFill>
                  <a:schemeClr val="tx1"/>
                </a:solidFill>
              </a:rPr>
              <a:t>orienté</a:t>
            </a:r>
            <a:r>
              <a:rPr lang="en-US" sz="3600" dirty="0" smtClean="0">
                <a:solidFill>
                  <a:schemeClr val="tx1"/>
                </a:solidFill>
              </a:rPr>
              <a:t> PME »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 Senegal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617FEB0-525A-49ED-B8E0-A7A80703D9BA}" type="slidenum">
              <a:rPr lang="fr-FR" sz="1200" smtClean="0"/>
              <a:pPr algn="r">
                <a:defRPr/>
              </a:pPr>
              <a:t>1</a:t>
            </a:fld>
            <a:endParaRPr lang="fr-FR" sz="1200" dirty="0"/>
          </a:p>
        </p:txBody>
      </p:sp>
      <p:pic>
        <p:nvPicPr>
          <p:cNvPr id="4" name="Imag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82" y="4885319"/>
            <a:ext cx="2857520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2" descr="ELdZ_Sene_cmyk_fra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75073" y="4488579"/>
            <a:ext cx="2167566" cy="1510665"/>
          </a:xfrm>
          <a:prstGeom prst="rect">
            <a:avLst/>
          </a:prstGeom>
        </p:spPr>
      </p:pic>
      <p:pic>
        <p:nvPicPr>
          <p:cNvPr id="7" name="Bild 6" descr="flag_yellow_eps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825" y="4542118"/>
            <a:ext cx="1747581" cy="118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9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Selected tangible results (“hard output”): 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ZoneTexte 17"/>
          <p:cNvSpPr txBox="1"/>
          <p:nvPr/>
        </p:nvSpPr>
        <p:spPr>
          <a:xfrm>
            <a:off x="251520" y="2060848"/>
            <a:ext cx="8398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ü"/>
            </a:pPr>
            <a:r>
              <a:rPr lang="en-US" sz="2800" dirty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roposals integrated in the reform of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General Tax Law: 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Unified SME tax (CGU)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VAT deferrals and simplifications</a:t>
            </a:r>
          </a:p>
          <a:p>
            <a:pPr marL="914400" lvl="1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Fiscal amnesty for those who wish to formalize their business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Limitations of the “PPD Wheel shelve version” </a:t>
            </a:r>
            <a:br>
              <a:rPr lang="en-US" sz="2800" dirty="0" smtClean="0">
                <a:solidFill>
                  <a:srgbClr val="C80F0F"/>
                </a:solidFill>
              </a:rPr>
            </a:br>
            <a:endParaRPr lang="en-US" sz="2800" dirty="0"/>
          </a:p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Flexibility in SME-oriented PPD in Senegal</a:t>
            </a:r>
          </a:p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Replication of national PPD on regional level </a:t>
            </a:r>
          </a:p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ocus on generic SME issues: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weakness or strength?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1200"/>
              </a:spcAft>
              <a:buSzPct val="100000"/>
              <a:buFont typeface="Wingdings" charset="2"/>
              <a:buChar char=""/>
            </a:pP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4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3" name="Rechteck 2"/>
          <p:cNvSpPr/>
          <p:nvPr/>
        </p:nvSpPr>
        <p:spPr>
          <a:xfrm>
            <a:off x="1153803" y="4074489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400" b="0" dirty="0" smtClean="0">
                <a:solidFill>
                  <a:srgbClr val="000000"/>
                </a:solidFill>
              </a:rPr>
              <a:t>Route </a:t>
            </a:r>
            <a:r>
              <a:rPr lang="fr-FR" sz="2400" b="0" dirty="0">
                <a:solidFill>
                  <a:srgbClr val="000000"/>
                </a:solidFill>
              </a:rPr>
              <a:t>de </a:t>
            </a:r>
            <a:r>
              <a:rPr lang="fr-FR" sz="2400" b="0" dirty="0" err="1">
                <a:solidFill>
                  <a:srgbClr val="000000"/>
                </a:solidFill>
              </a:rPr>
              <a:t>Ngor</a:t>
            </a:r>
            <a:r>
              <a:rPr lang="fr-FR" sz="2400" b="0" dirty="0">
                <a:solidFill>
                  <a:srgbClr val="000000"/>
                </a:solidFill>
              </a:rPr>
              <a:t> X Route des </a:t>
            </a:r>
            <a:r>
              <a:rPr lang="fr-FR" sz="2400" b="0" dirty="0" err="1">
                <a:solidFill>
                  <a:srgbClr val="000000"/>
                </a:solidFill>
              </a:rPr>
              <a:t>Almadies</a:t>
            </a:r>
            <a:r>
              <a:rPr lang="fr-FR" sz="2400" b="0" dirty="0">
                <a:solidFill>
                  <a:srgbClr val="000000"/>
                </a:solidFill>
              </a:rPr>
              <a:t>, </a:t>
            </a:r>
            <a:r>
              <a:rPr lang="fr-FR" sz="2400" b="0" dirty="0" smtClean="0">
                <a:solidFill>
                  <a:srgbClr val="000000"/>
                </a:solidFill>
              </a:rPr>
              <a:t/>
            </a:r>
            <a:br>
              <a:rPr lang="fr-FR" sz="2400" b="0" dirty="0" smtClean="0">
                <a:solidFill>
                  <a:srgbClr val="000000"/>
                </a:solidFill>
              </a:rPr>
            </a:br>
            <a:r>
              <a:rPr lang="fr-FR" sz="2400" b="0" dirty="0" smtClean="0">
                <a:solidFill>
                  <a:srgbClr val="000000"/>
                </a:solidFill>
              </a:rPr>
              <a:t>Dakar – BP 3869</a:t>
            </a:r>
          </a:p>
          <a:p>
            <a:pPr>
              <a:spcAft>
                <a:spcPts val="1800"/>
              </a:spcAft>
            </a:pPr>
            <a:r>
              <a:rPr lang="fr-FR" sz="2400" b="0" dirty="0" smtClean="0">
                <a:solidFill>
                  <a:srgbClr val="000000"/>
                </a:solidFill>
              </a:rPr>
              <a:t>00221 </a:t>
            </a:r>
            <a:r>
              <a:rPr lang="fr-FR" sz="2400" b="0" dirty="0">
                <a:solidFill>
                  <a:srgbClr val="000000"/>
                </a:solidFill>
              </a:rPr>
              <a:t>– 33 869 80 11</a:t>
            </a:r>
          </a:p>
          <a:p>
            <a:pPr>
              <a:spcAft>
                <a:spcPts val="1800"/>
              </a:spcAft>
            </a:pPr>
            <a:r>
              <a:rPr lang="fr-FR" sz="2400" b="0" dirty="0" smtClean="0">
                <a:solidFill>
                  <a:srgbClr val="000000"/>
                </a:solidFill>
                <a:hlinkClick r:id="rId3"/>
              </a:rPr>
              <a:t>pacc</a:t>
            </a:r>
            <a:r>
              <a:rPr lang="fr-FR" sz="2400" b="0" dirty="0">
                <a:solidFill>
                  <a:srgbClr val="000000"/>
                </a:solidFill>
                <a:hlinkClick r:id="rId3"/>
              </a:rPr>
              <a:t>@giz.de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4" name="Bild 3" descr="icone-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37" y="4159653"/>
            <a:ext cx="457200" cy="381000"/>
          </a:xfrm>
          <a:prstGeom prst="rect">
            <a:avLst/>
          </a:prstGeom>
        </p:spPr>
      </p:pic>
      <p:pic>
        <p:nvPicPr>
          <p:cNvPr id="6" name="Bild 5" descr="icone-telepho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37" y="5063178"/>
            <a:ext cx="495300" cy="368300"/>
          </a:xfrm>
          <a:prstGeom prst="rect">
            <a:avLst/>
          </a:prstGeom>
        </p:spPr>
      </p:pic>
      <p:pic>
        <p:nvPicPr>
          <p:cNvPr id="7" name="Bild 6" descr="icone-mai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37" y="5621604"/>
            <a:ext cx="508000" cy="50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81624" y="446171"/>
            <a:ext cx="2099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000000"/>
                </a:solidFill>
              </a:rPr>
              <a:t>Thank</a:t>
            </a:r>
            <a:r>
              <a:rPr lang="fr-FR" sz="2800" dirty="0" smtClean="0">
                <a:solidFill>
                  <a:srgbClr val="000000"/>
                </a:solidFill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</a:rPr>
              <a:t>you</a:t>
            </a:r>
            <a:r>
              <a:rPr lang="fr-FR" sz="2800" dirty="0" smtClean="0">
                <a:solidFill>
                  <a:srgbClr val="000000"/>
                </a:solidFill>
              </a:rPr>
              <a:t>!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9531" y="3463531"/>
            <a:ext cx="8875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Contact Programme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>
                <a:solidFill>
                  <a:srgbClr val="000000"/>
                </a:solidFill>
              </a:rPr>
              <a:t>Sénégalo-Allemand </a:t>
            </a:r>
            <a:r>
              <a:rPr lang="fr-FR" sz="2400" dirty="0" smtClean="0">
                <a:solidFill>
                  <a:srgbClr val="000000"/>
                </a:solidFill>
              </a:rPr>
              <a:t>PACC</a:t>
            </a:r>
            <a:r>
              <a:rPr lang="fr-FR" sz="2400" dirty="0">
                <a:solidFill>
                  <a:srgbClr val="000000"/>
                </a:solidFill>
              </a:rPr>
              <a:t>-PME/</a:t>
            </a:r>
            <a:r>
              <a:rPr lang="fr-FR" sz="2400" dirty="0" smtClean="0">
                <a:solidFill>
                  <a:srgbClr val="000000"/>
                </a:solidFill>
              </a:rPr>
              <a:t>PME: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09732" y="1447830"/>
            <a:ext cx="712879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400" dirty="0" err="1" smtClean="0">
                <a:solidFill>
                  <a:srgbClr val="000000"/>
                </a:solidFill>
              </a:rPr>
              <a:t>Ansgar</a:t>
            </a:r>
            <a:r>
              <a:rPr lang="fr-FR" sz="2400" dirty="0" smtClean="0">
                <a:solidFill>
                  <a:srgbClr val="000000"/>
                </a:solidFill>
              </a:rPr>
              <a:t> Cordier  </a:t>
            </a:r>
            <a:r>
              <a:rPr lang="fr-FR" sz="2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</a:t>
            </a:r>
            <a:r>
              <a:rPr lang="fr-FR" sz="2400" dirty="0" smtClean="0">
                <a:solidFill>
                  <a:srgbClr val="000000"/>
                </a:solidFill>
              </a:rPr>
              <a:t>  </a:t>
            </a:r>
            <a:r>
              <a:rPr lang="fr-FR" sz="2400" dirty="0" err="1" smtClean="0">
                <a:solidFill>
                  <a:srgbClr val="000000"/>
                </a:solidFill>
              </a:rPr>
              <a:t>Development</a:t>
            </a:r>
            <a:r>
              <a:rPr lang="fr-FR" sz="2400" dirty="0" smtClean="0">
                <a:solidFill>
                  <a:srgbClr val="000000"/>
                </a:solidFill>
              </a:rPr>
              <a:t> Consultant</a:t>
            </a:r>
          </a:p>
          <a:p>
            <a:pPr>
              <a:spcAft>
                <a:spcPts val="1800"/>
              </a:spcAft>
            </a:pPr>
            <a:r>
              <a:rPr lang="fr-FR" sz="2400" b="0" dirty="0" smtClean="0">
                <a:solidFill>
                  <a:srgbClr val="000000"/>
                </a:solidFill>
              </a:rPr>
              <a:t>+49 176 2195 3062</a:t>
            </a:r>
            <a:endParaRPr lang="fr-FR" sz="2400" b="0" dirty="0">
              <a:solidFill>
                <a:srgbClr val="000000"/>
              </a:solidFill>
            </a:endParaRPr>
          </a:p>
          <a:p>
            <a:pPr>
              <a:spcAft>
                <a:spcPts val="1800"/>
              </a:spcAft>
            </a:pPr>
            <a:r>
              <a:rPr lang="fr-FR" sz="2400" b="0" dirty="0" err="1">
                <a:solidFill>
                  <a:srgbClr val="000000"/>
                </a:solidFill>
                <a:hlinkClick r:id="rId7"/>
              </a:rPr>
              <a:t>info@ansgarcordier.de</a:t>
            </a:r>
            <a:endParaRPr lang="fr-FR" sz="2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6"/>
          <p:cNvSpPr txBox="1">
            <a:spLocks/>
          </p:cNvSpPr>
          <p:nvPr/>
        </p:nvSpPr>
        <p:spPr>
          <a:xfrm>
            <a:off x="288560" y="2726550"/>
            <a:ext cx="2643448" cy="16669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/>
              <a:t>90% </a:t>
            </a:r>
            <a:r>
              <a:rPr lang="en-US" sz="2800" dirty="0" smtClean="0"/>
              <a:t>of all enterprises in Senegal are SMEs! 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2"/>
          <p:cNvSpPr/>
          <p:nvPr/>
        </p:nvSpPr>
        <p:spPr>
          <a:xfrm>
            <a:off x="249381" y="1092095"/>
            <a:ext cx="7880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80F0F"/>
                </a:solidFill>
              </a:rPr>
              <a:t>The SME sector in Senegal: 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5" name="ZoneTexte 17"/>
          <p:cNvSpPr txBox="1"/>
          <p:nvPr/>
        </p:nvSpPr>
        <p:spPr>
          <a:xfrm>
            <a:off x="3275856" y="2025572"/>
            <a:ext cx="5616624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E6452"/>
                </a:solidFill>
              </a:rPr>
              <a:t>SME sector’s contribution to national value creation</a:t>
            </a:r>
            <a:r>
              <a:rPr lang="en-US" sz="2800" baseline="30000" dirty="0" smtClean="0">
                <a:solidFill>
                  <a:srgbClr val="6E6452"/>
                </a:solidFill>
              </a:rPr>
              <a:t>1</a:t>
            </a:r>
            <a:r>
              <a:rPr lang="en-US" sz="2800" dirty="0" smtClean="0">
                <a:solidFill>
                  <a:srgbClr val="6E6452"/>
                </a:solidFill>
              </a:rPr>
              <a:t>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6E6452"/>
                </a:solidFill>
              </a:rPr>
              <a:t>33% of the national GDP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6E6452"/>
                </a:solidFill>
              </a:rPr>
              <a:t>42% of total employment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6E6452"/>
                </a:solidFill>
              </a:rPr>
              <a:t>2003: 85,000 registered SMEs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6E6452"/>
                </a:solidFill>
              </a:rPr>
              <a:t>2010: 258,000 SMEs</a:t>
            </a:r>
          </a:p>
          <a:p>
            <a:endParaRPr lang="en-US" sz="1600" baseline="30000" dirty="0" smtClean="0">
              <a:solidFill>
                <a:srgbClr val="6E6452"/>
              </a:solidFill>
            </a:endParaRPr>
          </a:p>
          <a:p>
            <a:r>
              <a:rPr lang="en-US" sz="1600" baseline="30000" dirty="0" smtClean="0">
                <a:solidFill>
                  <a:srgbClr val="6E6452"/>
                </a:solidFill>
              </a:rPr>
              <a:t>1</a:t>
            </a:r>
            <a:r>
              <a:rPr lang="en-US" sz="1600" dirty="0" smtClean="0">
                <a:solidFill>
                  <a:srgbClr val="6E6452"/>
                </a:solidFill>
              </a:rPr>
              <a:t> Ministry of Trade, Enterprises and Informal Sector</a:t>
            </a:r>
          </a:p>
        </p:txBody>
      </p:sp>
      <p:sp>
        <p:nvSpPr>
          <p:cNvPr id="6" name="Accolade fermante 18"/>
          <p:cNvSpPr/>
          <p:nvPr/>
        </p:nvSpPr>
        <p:spPr bwMode="auto">
          <a:xfrm>
            <a:off x="2541310" y="2442397"/>
            <a:ext cx="781397" cy="2342066"/>
          </a:xfrm>
          <a:prstGeom prst="rightBrace">
            <a:avLst>
              <a:gd name="adj1" fmla="val 8333"/>
              <a:gd name="adj2" fmla="val 4728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9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617FEB0-525A-49ED-B8E0-A7A80703D9BA}" type="slidenum">
              <a:rPr lang="fr-FR" sz="1200" smtClean="0"/>
              <a:pPr algn="r">
                <a:defRPr/>
              </a:pPr>
              <a:t>2</a:t>
            </a:fld>
            <a:endParaRPr lang="fr-FR" sz="120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656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249381" y="1052736"/>
            <a:ext cx="7880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80F0F"/>
                </a:solidFill>
              </a:rPr>
              <a:t>Objectives of PACC-PME/PMF: 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5" name="ZoneTexte 17"/>
          <p:cNvSpPr txBox="1"/>
          <p:nvPr/>
        </p:nvSpPr>
        <p:spPr>
          <a:xfrm>
            <a:off x="251520" y="1863988"/>
            <a:ext cx="8712968" cy="264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Wingdings" charset="0"/>
              <a:buChar char="ì"/>
            </a:pPr>
            <a:r>
              <a:rPr lang="en-US" sz="2800" dirty="0">
                <a:solidFill>
                  <a:srgbClr val="000000"/>
                </a:solidFill>
              </a:rPr>
              <a:t>B</a:t>
            </a:r>
            <a:r>
              <a:rPr lang="en-US" sz="2800" dirty="0" smtClean="0">
                <a:solidFill>
                  <a:srgbClr val="000000"/>
                </a:solidFill>
              </a:rPr>
              <a:t>usiness environment</a:t>
            </a:r>
          </a:p>
          <a:p>
            <a:pPr marL="457200" indent="-457200">
              <a:lnSpc>
                <a:spcPct val="150000"/>
              </a:lnSpc>
              <a:buSzPct val="100000"/>
              <a:buFont typeface="Wingdings" charset="0"/>
              <a:buChar char="ì"/>
            </a:pPr>
            <a:r>
              <a:rPr lang="en-US" sz="2800" dirty="0" smtClean="0">
                <a:solidFill>
                  <a:srgbClr val="000000"/>
                </a:solidFill>
              </a:rPr>
              <a:t>BDS quality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50000"/>
              </a:lnSpc>
              <a:buSzPct val="100000"/>
              <a:buFont typeface="Wingdings" charset="0"/>
              <a:buChar char="ì"/>
            </a:pPr>
            <a:r>
              <a:rPr lang="en-US" sz="2800" dirty="0" smtClean="0">
                <a:solidFill>
                  <a:srgbClr val="000000"/>
                </a:solidFill>
              </a:rPr>
              <a:t>Entrepreneurs’ competencies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50000"/>
              </a:lnSpc>
              <a:buSzPct val="100000"/>
              <a:buFont typeface="Wingdings" charset="0"/>
              <a:buChar char="ì"/>
            </a:pP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ccess to appropriate funding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617FEB0-525A-49ED-B8E0-A7A80703D9BA}" type="slidenum">
              <a:rPr lang="fr-FR" sz="1200" smtClean="0"/>
              <a:pPr algn="r">
                <a:defRPr/>
              </a:pPr>
              <a:t>3</a:t>
            </a:fld>
            <a:endParaRPr lang="fr-FR" sz="1200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22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Wingdings" charset="0"/>
              <a:buChar char="ì"/>
            </a:pPr>
            <a:r>
              <a:rPr lang="en-US" sz="2800" dirty="0" smtClean="0">
                <a:solidFill>
                  <a:srgbClr val="C80F0F"/>
                </a:solidFill>
              </a:rPr>
              <a:t>Business </a:t>
            </a:r>
            <a:r>
              <a:rPr lang="en-US" sz="2800" dirty="0">
                <a:solidFill>
                  <a:srgbClr val="C80F0F"/>
                </a:solidFill>
              </a:rPr>
              <a:t>environment</a:t>
            </a:r>
          </a:p>
        </p:txBody>
      </p:sp>
      <p:sp>
        <p:nvSpPr>
          <p:cNvPr id="6" name="ZoneTexte 17"/>
          <p:cNvSpPr txBox="1"/>
          <p:nvPr/>
        </p:nvSpPr>
        <p:spPr>
          <a:xfrm>
            <a:off x="710216" y="2219843"/>
            <a:ext cx="7992888" cy="264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sz="2800" dirty="0">
                <a:solidFill>
                  <a:srgbClr val="000000"/>
                </a:solidFill>
              </a:rPr>
              <a:t>D</a:t>
            </a:r>
            <a:r>
              <a:rPr lang="en-US" sz="2800" dirty="0" smtClean="0">
                <a:solidFill>
                  <a:srgbClr val="000000"/>
                </a:solidFill>
              </a:rPr>
              <a:t>ialogue platform caters SME issues: </a:t>
            </a:r>
          </a:p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Reform of current tax legislation</a:t>
            </a:r>
          </a:p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Modification of VAT payment scheme</a:t>
            </a:r>
          </a:p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Reform of prevailing customs regime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617FEB0-525A-49ED-B8E0-A7A80703D9BA}" type="slidenum">
              <a:rPr lang="fr-FR" sz="1200" smtClean="0"/>
              <a:pPr algn="r">
                <a:defRPr/>
              </a:pPr>
              <a:t>4</a:t>
            </a:fld>
            <a:endParaRPr lang="fr-FR" sz="1200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783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Why did we use the “PPD Wheel” for evaluating the “SME-oriented PPD”?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7" name="ZoneTexte 17"/>
          <p:cNvSpPr txBox="1"/>
          <p:nvPr/>
        </p:nvSpPr>
        <p:spPr>
          <a:xfrm>
            <a:off x="710216" y="2492896"/>
            <a:ext cx="7992888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Apply a proven evaluation tool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Taking stock: what has been achieved?</a:t>
            </a:r>
          </a:p>
          <a:p>
            <a:pPr marL="457200" indent="-4572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Benchmark with other PPD experiences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560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Categories applied for evaluation</a:t>
            </a:r>
            <a:endParaRPr lang="en-US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73315" y="1713686"/>
            <a:ext cx="85692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Mandate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</a:rPr>
              <a:t>and </a:t>
            </a:r>
            <a:r>
              <a:rPr lang="fr-FR" sz="2800" dirty="0" err="1">
                <a:solidFill>
                  <a:srgbClr val="000000"/>
                </a:solidFill>
              </a:rPr>
              <a:t>institutional</a:t>
            </a:r>
            <a:r>
              <a:rPr lang="fr-FR" sz="2800" dirty="0">
                <a:solidFill>
                  <a:srgbClr val="000000"/>
                </a:solidFill>
              </a:rPr>
              <a:t> </a:t>
            </a:r>
            <a:r>
              <a:rPr lang="fr-FR" sz="2800" dirty="0" err="1">
                <a:solidFill>
                  <a:srgbClr val="000000"/>
                </a:solidFill>
              </a:rPr>
              <a:t>alignment</a:t>
            </a:r>
            <a:endParaRPr lang="fr-FR" sz="28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Structure and participation</a:t>
            </a: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Champion(s) and leadership</a:t>
            </a: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Facilitation and management</a:t>
            </a: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Outputs</a:t>
            </a: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Outreach and communication</a:t>
            </a:r>
          </a:p>
          <a:p>
            <a:pPr marL="457200" indent="-457200">
              <a:buFont typeface="Wingdings" charset="2"/>
              <a:buChar char="§"/>
            </a:pPr>
            <a:r>
              <a:rPr lang="fr-FR" sz="2800" dirty="0">
                <a:solidFill>
                  <a:srgbClr val="000000"/>
                </a:solidFill>
              </a:rPr>
              <a:t>Monitoring and </a:t>
            </a:r>
            <a:r>
              <a:rPr lang="fr-FR" sz="2800" dirty="0" err="1">
                <a:solidFill>
                  <a:srgbClr val="000000"/>
                </a:solidFill>
              </a:rPr>
              <a:t>evaluation</a:t>
            </a:r>
            <a:endParaRPr lang="fr-FR" sz="28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fr-FR" sz="2800" dirty="0" err="1" smtClean="0">
                <a:solidFill>
                  <a:srgbClr val="000000"/>
                </a:solidFill>
              </a:rPr>
              <a:t>Regional</a:t>
            </a:r>
            <a:r>
              <a:rPr lang="fr-FR" sz="2800" dirty="0" smtClean="0">
                <a:solidFill>
                  <a:srgbClr val="000000"/>
                </a:solidFill>
              </a:rPr>
              <a:t> aspects </a:t>
            </a:r>
            <a:r>
              <a:rPr lang="fr-FR" sz="2800" dirty="0" err="1" smtClean="0">
                <a:solidFill>
                  <a:srgbClr val="000000"/>
                </a:solidFill>
              </a:rPr>
              <a:t>considered</a:t>
            </a:r>
            <a:endParaRPr lang="fr-FR" sz="28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</a:rPr>
              <a:t>Focus on </a:t>
            </a:r>
            <a:r>
              <a:rPr lang="fr-FR" sz="2800" dirty="0" err="1" smtClean="0">
                <a:solidFill>
                  <a:srgbClr val="000000"/>
                </a:solidFill>
              </a:rPr>
              <a:t>sectorial</a:t>
            </a:r>
            <a:r>
              <a:rPr lang="fr-FR" sz="2800" dirty="0" smtClean="0">
                <a:solidFill>
                  <a:srgbClr val="000000"/>
                </a:solidFill>
              </a:rPr>
              <a:t> issues</a:t>
            </a:r>
            <a:endParaRPr lang="fr-FR" sz="2800" dirty="0">
              <a:solidFill>
                <a:srgbClr val="000000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fr-FR" sz="2800" dirty="0" err="1">
                <a:solidFill>
                  <a:srgbClr val="000000"/>
                </a:solidFill>
              </a:rPr>
              <a:t>Development</a:t>
            </a:r>
            <a:r>
              <a:rPr lang="fr-FR" sz="2800" dirty="0">
                <a:solidFill>
                  <a:srgbClr val="000000"/>
                </a:solidFill>
              </a:rPr>
              <a:t> </a:t>
            </a:r>
            <a:r>
              <a:rPr lang="fr-FR" sz="2800" dirty="0" err="1">
                <a:solidFill>
                  <a:srgbClr val="000000"/>
                </a:solidFill>
              </a:rPr>
              <a:t>Partners</a:t>
            </a:r>
            <a:endParaRPr lang="fr-F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8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“PPD Wheel” categories applied for evaluation</a:t>
            </a:r>
            <a:endParaRPr lang="en-US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783420"/>
              </p:ext>
            </p:extLst>
          </p:nvPr>
        </p:nvGraphicFramePr>
        <p:xfrm>
          <a:off x="0" y="1623576"/>
          <a:ext cx="9292715" cy="491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Strengths: 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041275"/>
              </p:ext>
            </p:extLst>
          </p:nvPr>
        </p:nvGraphicFramePr>
        <p:xfrm>
          <a:off x="104588" y="1688353"/>
          <a:ext cx="8546353" cy="440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26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7"/>
          <p:cNvSpPr txBox="1"/>
          <p:nvPr/>
        </p:nvSpPr>
        <p:spPr>
          <a:xfrm>
            <a:off x="251520" y="105273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Wingdings" charset="2"/>
              <a:buChar char=""/>
            </a:pPr>
            <a:r>
              <a:rPr lang="en-US" sz="2800" dirty="0" smtClean="0">
                <a:solidFill>
                  <a:srgbClr val="C80F0F"/>
                </a:solidFill>
              </a:rPr>
              <a:t>Challenges: </a:t>
            </a:r>
            <a:endParaRPr lang="en-US" sz="2800" dirty="0">
              <a:solidFill>
                <a:srgbClr val="C80F0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7FEB0-525A-49ED-B8E0-A7A80703D9B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380335" y="6267240"/>
            <a:ext cx="1920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s-ES_tradnl" sz="1200" dirty="0" err="1" smtClean="0">
                <a:latin typeface="+mj-lt"/>
              </a:rPr>
              <a:t>Ansgar</a:t>
            </a:r>
            <a:r>
              <a:rPr lang="es-ES_tradnl" sz="1200" dirty="0" smtClean="0">
                <a:latin typeface="+mj-lt"/>
              </a:rPr>
              <a:t> Josef </a:t>
            </a:r>
            <a:r>
              <a:rPr lang="es-ES_tradnl" sz="1200" dirty="0" err="1" smtClean="0">
                <a:latin typeface="+mj-lt"/>
              </a:rPr>
              <a:t>Cordier</a:t>
            </a:r>
            <a:endParaRPr lang="fr-FR" sz="1200" dirty="0">
              <a:latin typeface="+mj-lt"/>
            </a:endParaRP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61109"/>
              </p:ext>
            </p:extLst>
          </p:nvPr>
        </p:nvGraphicFramePr>
        <p:xfrm>
          <a:off x="418353" y="1628589"/>
          <a:ext cx="8307294" cy="440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082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301GIZ_Senegal_SME-PPD_wb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140301GIZ_Senegal_SME-PPD_wb</Template>
  <TotalTime>7</TotalTime>
  <Words>286</Words>
  <Application>Microsoft Office PowerPoint</Application>
  <PresentationFormat>On-screen Show (4:3)</PresentationFormat>
  <Paragraphs>92</Paragraphs>
  <Slides>12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140301GIZ_Senegal_SME-PPD_wb</vt:lpstr>
      <vt:lpstr>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 Sisombat</dc:creator>
  <cp:keywords>GIZ-Leerfolie</cp:keywords>
  <cp:lastModifiedBy>Lili Sisombat </cp:lastModifiedBy>
  <cp:revision>1</cp:revision>
  <cp:lastPrinted>2012-07-19T10:16:59Z</cp:lastPrinted>
  <dcterms:created xsi:type="dcterms:W3CDTF">2014-03-01T20:40:50Z</dcterms:created>
  <dcterms:modified xsi:type="dcterms:W3CDTF">2014-03-01T20:48:30Z</dcterms:modified>
</cp:coreProperties>
</file>