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1" r:id="rId1"/>
    <p:sldMasterId id="2147483712" r:id="rId2"/>
  </p:sldMasterIdLst>
  <p:notesMasterIdLst>
    <p:notesMasterId r:id="rId15"/>
  </p:notesMasterIdLst>
  <p:handoutMasterIdLst>
    <p:handoutMasterId r:id="rId16"/>
  </p:handoutMasterIdLst>
  <p:sldIdLst>
    <p:sldId id="278" r:id="rId3"/>
    <p:sldId id="279" r:id="rId4"/>
    <p:sldId id="280" r:id="rId5"/>
    <p:sldId id="281" r:id="rId6"/>
    <p:sldId id="282" r:id="rId7"/>
    <p:sldId id="283" r:id="rId8"/>
    <p:sldId id="289" r:id="rId9"/>
    <p:sldId id="284" r:id="rId10"/>
    <p:sldId id="285" r:id="rId11"/>
    <p:sldId id="286" r:id="rId12"/>
    <p:sldId id="287" r:id="rId13"/>
    <p:sldId id="288" r:id="rId14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b="1" kern="1200">
        <a:solidFill>
          <a:srgbClr val="9999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b="1" kern="1200">
        <a:solidFill>
          <a:srgbClr val="999999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452"/>
    <a:srgbClr val="E5DBA1"/>
    <a:srgbClr val="BABA93"/>
    <a:srgbClr val="BABB93"/>
    <a:srgbClr val="DEDEAF"/>
    <a:srgbClr val="999999"/>
    <a:srgbClr val="D9D9D9"/>
    <a:srgbClr val="CCCCCC"/>
    <a:srgbClr val="C80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24" autoAdjust="0"/>
    <p:restoredTop sz="86502" autoAdjust="0"/>
  </p:normalViewPr>
  <p:slideViewPr>
    <p:cSldViewPr snapToGrid="0">
      <p:cViewPr varScale="1">
        <p:scale>
          <a:sx n="101" d="100"/>
          <a:sy n="101" d="100"/>
        </p:scale>
        <p:origin x="-1914" y="-84"/>
      </p:cViewPr>
      <p:guideLst>
        <p:guide orient="horz" pos="3935"/>
        <p:guide pos="288"/>
        <p:guide pos="726"/>
        <p:guide pos="5029"/>
        <p:guide pos="43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8" d="100"/>
          <a:sy n="108" d="100"/>
        </p:scale>
        <p:origin x="-4140" y="-102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nsgarcordier:GIZ:201310_PPD%20et%20formalisation:WB_PPD%20Evaluation_SEN_20131030_12-2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nsgarcordier:GIZ:201310_PPD%20et%20formalisation:WB_PPD%20Evaluation_SEN_20131030_12-2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nsgarcordier:GIZ:201310_PPD%20et%20formalisation:WB_PPD%20Evaluation_SEN_20131030_12-2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radarChart>
        <c:radarStyle val="marker"/>
        <c:varyColors val="0"/>
        <c:ser>
          <c:idx val="0"/>
          <c:order val="0"/>
          <c:marker>
            <c:symbol val="none"/>
          </c:marker>
          <c:cat>
            <c:strRef>
              <c:f>Blatt1!$B$2:$B$11</c:f>
              <c:strCache>
                <c:ptCount val="10"/>
                <c:pt idx="0">
                  <c:v>Mandate and institutional alignment</c:v>
                </c:pt>
                <c:pt idx="1">
                  <c:v>Structure and participation</c:v>
                </c:pt>
                <c:pt idx="2">
                  <c:v>Champion(s) and leadership</c:v>
                </c:pt>
                <c:pt idx="3">
                  <c:v>Facilitation and management</c:v>
                </c:pt>
                <c:pt idx="4">
                  <c:v>Outputs</c:v>
                </c:pt>
                <c:pt idx="5">
                  <c:v>Outreach and communication</c:v>
                </c:pt>
                <c:pt idx="6">
                  <c:v>Monitoring and evaluation</c:v>
                </c:pt>
                <c:pt idx="7">
                  <c:v>Sub-national</c:v>
                </c:pt>
                <c:pt idx="8">
                  <c:v>Sector specific</c:v>
                </c:pt>
                <c:pt idx="9">
                  <c:v>Development Partners</c:v>
                </c:pt>
              </c:strCache>
            </c:strRef>
          </c:cat>
          <c:val>
            <c:numRef>
              <c:f>Blatt1!$C$2:$C$11</c:f>
              <c:numCache>
                <c:formatCode>General</c:formatCode>
                <c:ptCount val="10"/>
              </c:numCache>
            </c:numRef>
          </c:val>
        </c:ser>
        <c:ser>
          <c:idx val="1"/>
          <c:order val="1"/>
          <c:marker>
            <c:symbol val="none"/>
          </c:marker>
          <c:cat>
            <c:strRef>
              <c:f>Blatt1!$B$2:$B$11</c:f>
              <c:strCache>
                <c:ptCount val="10"/>
                <c:pt idx="0">
                  <c:v>Mandate and institutional alignment</c:v>
                </c:pt>
                <c:pt idx="1">
                  <c:v>Structure and participation</c:v>
                </c:pt>
                <c:pt idx="2">
                  <c:v>Champion(s) and leadership</c:v>
                </c:pt>
                <c:pt idx="3">
                  <c:v>Facilitation and management</c:v>
                </c:pt>
                <c:pt idx="4">
                  <c:v>Outputs</c:v>
                </c:pt>
                <c:pt idx="5">
                  <c:v>Outreach and communication</c:v>
                </c:pt>
                <c:pt idx="6">
                  <c:v>Monitoring and evaluation</c:v>
                </c:pt>
                <c:pt idx="7">
                  <c:v>Sub-national</c:v>
                </c:pt>
                <c:pt idx="8">
                  <c:v>Sector specific</c:v>
                </c:pt>
                <c:pt idx="9">
                  <c:v>Development Partners</c:v>
                </c:pt>
              </c:strCache>
            </c:strRef>
          </c:cat>
          <c:val>
            <c:numRef>
              <c:f>Blatt1!$D$2:$D$11</c:f>
              <c:numCache>
                <c:formatCode>#,#00</c:formatCode>
                <c:ptCount val="10"/>
                <c:pt idx="0">
                  <c:v>6.8333333333333321</c:v>
                </c:pt>
                <c:pt idx="1">
                  <c:v>6</c:v>
                </c:pt>
                <c:pt idx="2">
                  <c:v>8.5</c:v>
                </c:pt>
                <c:pt idx="3">
                  <c:v>3.75</c:v>
                </c:pt>
                <c:pt idx="4">
                  <c:v>6</c:v>
                </c:pt>
                <c:pt idx="5">
                  <c:v>5.083333333333333</c:v>
                </c:pt>
                <c:pt idx="6">
                  <c:v>8.75</c:v>
                </c:pt>
                <c:pt idx="7">
                  <c:v>7.25</c:v>
                </c:pt>
                <c:pt idx="8">
                  <c:v>3.75</c:v>
                </c:pt>
                <c:pt idx="9">
                  <c:v>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4461696"/>
        <c:axId val="324463232"/>
      </c:radarChart>
      <c:catAx>
        <c:axId val="324461696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24463232"/>
        <c:crosses val="autoZero"/>
        <c:auto val="1"/>
        <c:lblAlgn val="ctr"/>
        <c:lblOffset val="100"/>
        <c:noMultiLvlLbl val="0"/>
      </c:catAx>
      <c:valAx>
        <c:axId val="324463232"/>
        <c:scaling>
          <c:orientation val="minMax"/>
          <c:max val="10"/>
        </c:scaling>
        <c:delete val="0"/>
        <c:axPos val="l"/>
        <c:majorGridlines/>
        <c:numFmt formatCode="General" sourceLinked="1"/>
        <c:majorTickMark val="cross"/>
        <c:minorTickMark val="none"/>
        <c:tickLblPos val="nextTo"/>
        <c:crossAx val="324461696"/>
        <c:crosses val="autoZero"/>
        <c:crossBetween val="between"/>
        <c:majorUnit val="2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'Ranking engl'!$A$2:$A$5</c:f>
              <c:strCache>
                <c:ptCount val="4"/>
                <c:pt idx="0">
                  <c:v>Monitoring &amp; evaluation</c:v>
                </c:pt>
                <c:pt idx="1">
                  <c:v>Champions &amp; leadership</c:v>
                </c:pt>
                <c:pt idx="2">
                  <c:v>Regional aspects integrated</c:v>
                </c:pt>
                <c:pt idx="3">
                  <c:v>Mandat &amp; institutional anchoring</c:v>
                </c:pt>
              </c:strCache>
            </c:strRef>
          </c:cat>
          <c:val>
            <c:numRef>
              <c:f>'Ranking engl'!$B$2:$B$5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'Ranking engl'!$A$2:$A$5</c:f>
              <c:strCache>
                <c:ptCount val="4"/>
                <c:pt idx="0">
                  <c:v>Monitoring &amp; evaluation</c:v>
                </c:pt>
                <c:pt idx="1">
                  <c:v>Champions &amp; leadership</c:v>
                </c:pt>
                <c:pt idx="2">
                  <c:v>Regional aspects integrated</c:v>
                </c:pt>
                <c:pt idx="3">
                  <c:v>Mandat &amp; institutional anchoring</c:v>
                </c:pt>
              </c:strCache>
            </c:strRef>
          </c:cat>
          <c:val>
            <c:numRef>
              <c:f>'Ranking engl'!$C$2:$C$5</c:f>
              <c:numCache>
                <c:formatCode>#,#00</c:formatCode>
                <c:ptCount val="4"/>
                <c:pt idx="0">
                  <c:v>8.75</c:v>
                </c:pt>
                <c:pt idx="1">
                  <c:v>8.5</c:v>
                </c:pt>
                <c:pt idx="2">
                  <c:v>7.25</c:v>
                </c:pt>
                <c:pt idx="3">
                  <c:v>6.8333333333333321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4512000"/>
        <c:axId val="324513792"/>
        <c:axId val="0"/>
      </c:bar3DChart>
      <c:catAx>
        <c:axId val="3245120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24513792"/>
        <c:crosses val="autoZero"/>
        <c:auto val="1"/>
        <c:lblAlgn val="ctr"/>
        <c:lblOffset val="100"/>
        <c:noMultiLvlLbl val="0"/>
      </c:catAx>
      <c:valAx>
        <c:axId val="324513792"/>
        <c:scaling>
          <c:orientation val="minMax"/>
          <c:max val="1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45120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'Ranking engl'!$A$9:$A$11</c:f>
              <c:strCache>
                <c:ptCount val="3"/>
                <c:pt idx="0">
                  <c:v>Communication &amp; outreach</c:v>
                </c:pt>
                <c:pt idx="1">
                  <c:v>Focus on specific issues</c:v>
                </c:pt>
                <c:pt idx="2">
                  <c:v>Facilitation &amp; management</c:v>
                </c:pt>
              </c:strCache>
            </c:strRef>
          </c:cat>
          <c:val>
            <c:numRef>
              <c:f>'Ranking engl'!$B$9:$B$11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'Ranking engl'!$A$9:$A$11</c:f>
              <c:strCache>
                <c:ptCount val="3"/>
                <c:pt idx="0">
                  <c:v>Communication &amp; outreach</c:v>
                </c:pt>
                <c:pt idx="1">
                  <c:v>Focus on specific issues</c:v>
                </c:pt>
                <c:pt idx="2">
                  <c:v>Facilitation &amp; management</c:v>
                </c:pt>
              </c:strCache>
            </c:strRef>
          </c:cat>
          <c:val>
            <c:numRef>
              <c:f>'Ranking engl'!$C$9:$C$11</c:f>
              <c:numCache>
                <c:formatCode>#,#00</c:formatCode>
                <c:ptCount val="3"/>
                <c:pt idx="0">
                  <c:v>5.083333333333333</c:v>
                </c:pt>
                <c:pt idx="1">
                  <c:v>3.75</c:v>
                </c:pt>
                <c:pt idx="2">
                  <c:v>3.75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4558208"/>
        <c:axId val="324560000"/>
        <c:axId val="0"/>
      </c:bar3DChart>
      <c:catAx>
        <c:axId val="3245582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324560000"/>
        <c:crosses val="autoZero"/>
        <c:auto val="1"/>
        <c:lblAlgn val="ctr"/>
        <c:lblOffset val="100"/>
        <c:noMultiLvlLbl val="0"/>
      </c:catAx>
      <c:valAx>
        <c:axId val="324560000"/>
        <c:scaling>
          <c:orientation val="minMax"/>
          <c:max val="1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4558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 dirty="0">
              <a:latin typeface="Arial Narrow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>
              <a:latin typeface="Arial Narrow" pitchFamily="34" charset="0"/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702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endParaRPr lang="de-DE">
              <a:latin typeface="Arial Narrow" pitchFamily="34" charset="0"/>
            </a:endParaRP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702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47F930EC-4FD0-431B-BB9B-47DE359CDF6F}" type="slidenum">
              <a:rPr lang="de-DE">
                <a:latin typeface="Arial Narrow" pitchFamily="34" charset="0"/>
              </a:rPr>
              <a:pPr/>
              <a:t>‹#›</a:t>
            </a:fld>
            <a:endParaRPr lang="de-DE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227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351"/>
            <a:ext cx="4984962" cy="4466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Klicken Sie, um die Formate des Vorlagentextes zu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702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430702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 Narrow" pitchFamily="34" charset="0"/>
              </a:defRPr>
            </a:lvl1pPr>
          </a:lstStyle>
          <a:p>
            <a:fld id="{276F4F92-661F-4424-ADED-7D3829A4203F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6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CB81FE-C3A4-43A1-9098-D1C64338C7D1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CB81FE-C3A4-43A1-9098-D1C64338C7D1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CB81FE-C3A4-43A1-9098-D1C64338C7D1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CB81FE-C3A4-43A1-9098-D1C64338C7D1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CB81FE-C3A4-43A1-9098-D1C64338C7D1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CB81FE-C3A4-43A1-9098-D1C64338C7D1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CB81FE-C3A4-43A1-9098-D1C64338C7D1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CB81FE-C3A4-43A1-9098-D1C64338C7D1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CB81FE-C3A4-43A1-9098-D1C64338C7D1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CB81FE-C3A4-43A1-9098-D1C64338C7D1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CB81FE-C3A4-43A1-9098-D1C64338C7D1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CB81FE-C3A4-43A1-9098-D1C64338C7D1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mier titre, énumé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 smtClean="0"/>
              <a:t>Cliquez pour ajouter un titre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 smtClean="0">
                <a:effectLst/>
              </a:rPr>
              <a:t>Titre de la présentation</a:t>
            </a:r>
            <a:endParaRPr lang="fr-FR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fr-FR" dirty="0" err="1" smtClean="0"/>
              <a:t>Ansgar</a:t>
            </a:r>
            <a:r>
              <a:rPr lang="fr-FR" dirty="0" smtClean="0"/>
              <a:t> Josef Cordier</a:t>
            </a:r>
            <a:endParaRPr lang="fr-FR" dirty="0"/>
          </a:p>
        </p:txBody>
      </p:sp>
      <p:sp>
        <p:nvSpPr>
          <p:cNvPr id="5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noProof="0" dirty="0" smtClean="0"/>
              <a:t>Premier couche</a:t>
            </a:r>
          </a:p>
          <a:p>
            <a:pPr lvl="1"/>
            <a:r>
              <a:rPr lang="fr-FR" dirty="0" smtClean="0"/>
              <a:t>Deuxième couche</a:t>
            </a:r>
          </a:p>
          <a:p>
            <a:pPr lvl="2"/>
            <a:r>
              <a:rPr lang="fr-FR" dirty="0" smtClean="0"/>
              <a:t>Troisième couche</a:t>
            </a:r>
          </a:p>
          <a:p>
            <a:pPr lvl="3"/>
            <a:r>
              <a:rPr lang="fr-FR" dirty="0" smtClean="0"/>
              <a:t>Quatrième couche</a:t>
            </a:r>
          </a:p>
        </p:txBody>
      </p:sp>
    </p:spTree>
    <p:extLst>
      <p:ext uri="{BB962C8B-B14F-4D97-AF65-F5344CB8AC3E}">
        <p14:creationId xmlns:p14="http://schemas.microsoft.com/office/powerpoint/2010/main" val="24530102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mier titre, premier sous-titre, énumé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 smtClean="0"/>
              <a:t>Cliquez pour ajouter un titre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 smtClean="0">
                <a:effectLst/>
              </a:rPr>
              <a:t>Titre de la présentation</a:t>
            </a:r>
            <a:endParaRPr lang="fr-FR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 baseline="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r>
              <a:rPr lang="fr-FR" noProof="0" dirty="0" smtClean="0"/>
              <a:t>Cliquez pour ajouter un sous-titre</a:t>
            </a:r>
          </a:p>
          <a:p>
            <a:pPr lvl="1"/>
            <a:r>
              <a:rPr lang="fr-FR" noProof="0" dirty="0" smtClean="0"/>
              <a:t>Deuxième couche</a:t>
            </a:r>
          </a:p>
          <a:p>
            <a:pPr lvl="2"/>
            <a:r>
              <a:rPr lang="fr-FR" noProof="0" dirty="0" smtClean="0"/>
              <a:t>Troisième couche</a:t>
            </a:r>
          </a:p>
          <a:p>
            <a:pPr lvl="3"/>
            <a:r>
              <a:rPr lang="fr-FR" noProof="0" dirty="0" smtClean="0"/>
              <a:t>Quatrième couche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dirty="0" err="1" smtClean="0"/>
              <a:t>Ansgar</a:t>
            </a:r>
            <a:r>
              <a:rPr lang="es-ES_tradnl" dirty="0" smtClean="0"/>
              <a:t> Josef </a:t>
            </a:r>
            <a:r>
              <a:rPr lang="es-ES_tradnl" dirty="0" err="1" smtClean="0"/>
              <a:t>Cordier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58358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mier titre, premier sous-titre, énumération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fr-FR" noProof="0" dirty="0" smtClean="0"/>
              <a:t>Cliquez pour ajouter un titre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 smtClean="0">
                <a:effectLst/>
              </a:rPr>
              <a:t>Titre de la présentation</a:t>
            </a:r>
            <a:endParaRPr lang="fr-FR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r>
              <a:rPr lang="fr-FR" noProof="0" dirty="0" smtClean="0"/>
              <a:t>Cliquez pour ajouter un sous-titre</a:t>
            </a:r>
          </a:p>
          <a:p>
            <a:pPr lvl="1"/>
            <a:r>
              <a:rPr lang="fr-FR" noProof="0" dirty="0" smtClean="0"/>
              <a:t>Deuxième couche</a:t>
            </a:r>
          </a:p>
          <a:p>
            <a:pPr lvl="2"/>
            <a:r>
              <a:rPr lang="fr-FR" noProof="0" dirty="0" smtClean="0"/>
              <a:t>Troisième couche</a:t>
            </a:r>
          </a:p>
          <a:p>
            <a:pPr lvl="3"/>
            <a:r>
              <a:rPr lang="fr-FR" noProof="0" dirty="0" smtClean="0"/>
              <a:t>Quatrième couche</a:t>
            </a:r>
          </a:p>
        </p:txBody>
      </p:sp>
      <p:sp>
        <p:nvSpPr>
          <p:cNvPr id="6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2052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Cliquez pour ajouter un image</a:t>
            </a:r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dirty="0" err="1" smtClean="0"/>
              <a:t>Ansgar</a:t>
            </a:r>
            <a:r>
              <a:rPr lang="es-ES_tradnl" dirty="0" smtClean="0"/>
              <a:t> Josef </a:t>
            </a:r>
            <a:r>
              <a:rPr lang="es-ES_tradnl" dirty="0" err="1" smtClean="0"/>
              <a:t>Cordier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1427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mier titre, premier sous-titre, énumération, gr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 smtClean="0"/>
              <a:t>Cliquez pour ajouter un titre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 smtClean="0">
                <a:effectLst/>
              </a:rPr>
              <a:t>Titre de la présentation</a:t>
            </a:r>
            <a:endParaRPr lang="fr-FR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576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r>
              <a:rPr lang="fr-FR" noProof="0" dirty="0" smtClean="0"/>
              <a:t>Cliquez pour ajouter un sous-titre</a:t>
            </a:r>
          </a:p>
          <a:p>
            <a:pPr lvl="1"/>
            <a:r>
              <a:rPr lang="fr-FR" noProof="0" dirty="0" smtClean="0"/>
              <a:t>Deuxième couche</a:t>
            </a:r>
          </a:p>
          <a:p>
            <a:pPr lvl="2"/>
            <a:r>
              <a:rPr lang="fr-FR" noProof="0" dirty="0" smtClean="0"/>
              <a:t>Troisième couche</a:t>
            </a:r>
          </a:p>
          <a:p>
            <a:pPr lvl="3"/>
            <a:r>
              <a:rPr lang="fr-FR" noProof="0" dirty="0" smtClean="0"/>
              <a:t>Quatrième couche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2" hasCustomPrompt="1"/>
          </p:nvPr>
        </p:nvSpPr>
        <p:spPr>
          <a:xfrm>
            <a:off x="6786000" y="2448001"/>
            <a:ext cx="2358000" cy="33480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 smtClean="0"/>
              <a:t>Cliquez pour ajouter un image</a:t>
            </a:r>
          </a:p>
        </p:txBody>
      </p:sp>
      <p:sp>
        <p:nvSpPr>
          <p:cNvPr id="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dirty="0" err="1" smtClean="0"/>
              <a:t>Ansgar</a:t>
            </a:r>
            <a:r>
              <a:rPr lang="es-ES_tradnl" dirty="0" smtClean="0"/>
              <a:t> Josef </a:t>
            </a:r>
            <a:r>
              <a:rPr lang="es-ES_tradnl" dirty="0" err="1" smtClean="0"/>
              <a:t>Cordier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1626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mier titre, 2 colonnes, premier sous-titre, énumé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fr-FR" noProof="0" dirty="0" smtClean="0"/>
              <a:t>Cliquez pour ajouter un titre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 smtClean="0">
                <a:effectLst/>
              </a:rPr>
              <a:t>Titre de la présentation</a:t>
            </a:r>
            <a:endParaRPr lang="fr-FR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86A30F8-719E-4417-B116-44ABE13AD55D}" type="datetime1">
              <a:rPr lang="fr-FR" noProof="0" smtClean="0"/>
              <a:t>01/03/2014</a:t>
            </a:fld>
            <a:endParaRPr lang="fr-FR" noProof="0" dirty="0"/>
          </a:p>
        </p:txBody>
      </p:sp>
      <p:sp>
        <p:nvSpPr>
          <p:cNvPr id="7" name="Inhaltsplatzhalter 2"/>
          <p:cNvSpPr>
            <a:spLocks noGrp="1"/>
          </p:cNvSpPr>
          <p:nvPr>
            <p:ph idx="1" hasCustomPrompt="1"/>
          </p:nvPr>
        </p:nvSpPr>
        <p:spPr>
          <a:xfrm>
            <a:off x="684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r>
              <a:rPr lang="fr-FR" noProof="0" dirty="0" smtClean="0"/>
              <a:t>Cliquez pour ajouter un sous-titre</a:t>
            </a:r>
          </a:p>
          <a:p>
            <a:pPr lvl="1"/>
            <a:r>
              <a:rPr lang="fr-FR" noProof="0" dirty="0" smtClean="0"/>
              <a:t>Deuxième couche</a:t>
            </a:r>
          </a:p>
          <a:p>
            <a:pPr lvl="2"/>
            <a:r>
              <a:rPr lang="fr-FR" noProof="0" dirty="0" smtClean="0"/>
              <a:t>Troisième couche</a:t>
            </a:r>
          </a:p>
          <a:p>
            <a:pPr lvl="3"/>
            <a:r>
              <a:rPr lang="fr-FR" noProof="0" dirty="0" smtClean="0"/>
              <a:t>Quatrième couche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rgbClr val="C80F0F"/>
              </a:buClr>
              <a:buSzTx/>
              <a:buFontTx/>
              <a:buNone/>
              <a:tabLst>
                <a:tab pos="2190750" algn="l"/>
              </a:tabLst>
              <a:defRPr sz="1800" baseline="0"/>
            </a:lvl1pPr>
            <a:lvl2pPr marL="360000" indent="-360000">
              <a:buClr>
                <a:srgbClr val="C80F0F"/>
              </a:buClr>
              <a:buFont typeface="Arial" pitchFamily="34" charset="0"/>
              <a:buChar char="•"/>
              <a:defRPr sz="1800"/>
            </a:lvl2pPr>
            <a:lvl3pPr marL="720000">
              <a:defRPr sz="1800"/>
            </a:lvl3pPr>
            <a:lvl4pPr marL="1080000">
              <a:defRPr sz="1800" baseline="0"/>
            </a:lvl4pPr>
            <a:lvl5pPr marL="1440000">
              <a:defRPr sz="1800" baseline="0"/>
            </a:lvl5pPr>
            <a:lvl6pPr marL="1800000">
              <a:defRPr baseline="0"/>
            </a:lvl6pPr>
            <a:lvl7pPr marL="2160000">
              <a:defRPr baseline="0"/>
            </a:lvl7pPr>
            <a:lvl8pPr marL="2520000">
              <a:defRPr baseline="0"/>
            </a:lvl8pPr>
            <a:lvl9pPr marL="2880000">
              <a:defRPr/>
            </a:lvl9pPr>
          </a:lstStyle>
          <a:p>
            <a:r>
              <a:rPr lang="fr-FR" noProof="0" dirty="0" smtClean="0"/>
              <a:t>Cliquez pour ajouter un sous-titre</a:t>
            </a:r>
          </a:p>
          <a:p>
            <a:pPr lvl="1"/>
            <a:r>
              <a:rPr lang="fr-FR" noProof="0" dirty="0" smtClean="0"/>
              <a:t>Deuxième couche</a:t>
            </a:r>
          </a:p>
          <a:p>
            <a:pPr lvl="2"/>
            <a:r>
              <a:rPr lang="fr-FR" noProof="0" dirty="0" smtClean="0"/>
              <a:t>Troisième couche</a:t>
            </a:r>
          </a:p>
          <a:p>
            <a:pPr lvl="3"/>
            <a:r>
              <a:rPr lang="fr-FR" noProof="0" dirty="0" smtClean="0"/>
              <a:t>Quatrième couche</a:t>
            </a:r>
          </a:p>
        </p:txBody>
      </p:sp>
    </p:spTree>
    <p:extLst>
      <p:ext uri="{BB962C8B-B14F-4D97-AF65-F5344CB8AC3E}">
        <p14:creationId xmlns:p14="http://schemas.microsoft.com/office/powerpoint/2010/main" val="424179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mier titre, 2 colonnes, énumé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84000" y="1483200"/>
            <a:ext cx="7776000" cy="617928"/>
          </a:xfrm>
        </p:spPr>
        <p:txBody>
          <a:bodyPr/>
          <a:lstStyle/>
          <a:p>
            <a:r>
              <a:rPr lang="fr-FR" noProof="0" dirty="0" smtClean="0"/>
              <a:t>Cliquez pour ajouter un titre</a:t>
            </a:r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 smtClean="0">
                <a:effectLst/>
              </a:rPr>
              <a:t>Titre de la présentation</a:t>
            </a:r>
            <a:endParaRPr lang="fr-FR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7C0A4950-B34F-44DB-B880-00C4A5E8C338}" type="datetime1">
              <a:rPr lang="fr-FR" noProof="0" smtClean="0"/>
              <a:t>01/03/2014</a:t>
            </a:fld>
            <a:endParaRPr lang="fr-FR" noProof="0" dirty="0"/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683999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noProof="0" dirty="0" smtClean="0"/>
              <a:t>Premier couche</a:t>
            </a:r>
          </a:p>
          <a:p>
            <a:pPr lvl="1"/>
            <a:r>
              <a:rPr lang="fr-FR" dirty="0" smtClean="0"/>
              <a:t>Deuxième couche</a:t>
            </a:r>
          </a:p>
          <a:p>
            <a:pPr lvl="2"/>
            <a:r>
              <a:rPr lang="fr-FR" dirty="0" smtClean="0"/>
              <a:t>Troisième couche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2" hasCustomPrompt="1"/>
          </p:nvPr>
        </p:nvSpPr>
        <p:spPr>
          <a:xfrm>
            <a:off x="4680000" y="2448000"/>
            <a:ext cx="3780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noProof="0" dirty="0" smtClean="0"/>
              <a:t>Premier couche</a:t>
            </a:r>
          </a:p>
          <a:p>
            <a:pPr lvl="1"/>
            <a:r>
              <a:rPr lang="fr-FR" dirty="0" smtClean="0"/>
              <a:t>Deuxième couche</a:t>
            </a:r>
          </a:p>
          <a:p>
            <a:pPr lvl="2"/>
            <a:r>
              <a:rPr lang="fr-FR" dirty="0" smtClean="0"/>
              <a:t>Troisième couche</a:t>
            </a:r>
          </a:p>
        </p:txBody>
      </p:sp>
    </p:spTree>
    <p:extLst>
      <p:ext uri="{BB962C8B-B14F-4D97-AF65-F5344CB8AC3E}">
        <p14:creationId xmlns:p14="http://schemas.microsoft.com/office/powerpoint/2010/main" val="9934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Atelier de validation du plan stratégique 2010-2012              de la composante PME du PACC-PME/PMF            Dakar, Hôtel Radisson Blu, le 27 Avril 2010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 sz="1200"/>
            </a:lvl1pPr>
          </a:lstStyle>
          <a:p>
            <a:pPr>
              <a:defRPr/>
            </a:pPr>
            <a:fld id="{BB3FA4B7-64D6-4E91-97AE-AE4E6F4AD283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12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 smtClean="0">
                <a:effectLst/>
              </a:rPr>
              <a:t>Titre de la présentation</a:t>
            </a:r>
            <a:endParaRPr lang="fr-FR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774DBE3-5A6F-4D05-A22C-744D22A5B086}" type="datetime1">
              <a:rPr lang="fr-FR" noProof="0" smtClean="0"/>
              <a:t>01/03/2014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246428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gi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gi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gi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gif"/><Relationship Id="rId4" Type="http://schemas.openxmlformats.org/officeDocument/2006/relationships/image" Target="../media/image4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810"/>
            <a:ext cx="9144000" cy="1115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1483200"/>
            <a:ext cx="7776000" cy="61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dirty="0" smtClean="0"/>
              <a:t>Cliquez pour ajouter un titre</a:t>
            </a:r>
          </a:p>
        </p:txBody>
      </p:sp>
      <p:pic>
        <p:nvPicPr>
          <p:cNvPr id="19" name="Grafik 7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618288" y="304800"/>
            <a:ext cx="2106612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Grafik 8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9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2447999"/>
            <a:ext cx="7776000" cy="38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dirty="0" smtClean="0"/>
              <a:t>Premier couche</a:t>
            </a:r>
          </a:p>
          <a:p>
            <a:pPr lvl="1"/>
            <a:r>
              <a:rPr lang="fr-FR" dirty="0" smtClean="0"/>
              <a:t>Deuxième couche</a:t>
            </a:r>
          </a:p>
          <a:p>
            <a:pPr lvl="2"/>
            <a:r>
              <a:rPr lang="fr-FR" dirty="0" smtClean="0"/>
              <a:t>Troisième couche</a:t>
            </a:r>
          </a:p>
          <a:p>
            <a:pPr lvl="3"/>
            <a:r>
              <a:rPr lang="fr-FR" dirty="0" smtClean="0"/>
              <a:t>Quatrième couche</a:t>
            </a: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fr-FR" dirty="0" smtClean="0">
                <a:effectLst/>
              </a:rPr>
              <a:t>Titre de la présentation</a:t>
            </a:r>
            <a:endParaRPr lang="fr-FR" noProof="0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dirty="0" err="1" smtClean="0"/>
              <a:t>Ansgar</a:t>
            </a:r>
            <a:r>
              <a:rPr lang="es-ES_tradnl" dirty="0" smtClean="0"/>
              <a:t> Josef </a:t>
            </a:r>
            <a:r>
              <a:rPr lang="es-ES_tradnl" dirty="0" err="1" smtClean="0"/>
              <a:t>Cordier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8" r:id="rId2"/>
    <p:sldLayoutId id="2147483709" r:id="rId3"/>
    <p:sldLayoutId id="2147483714" r:id="rId4"/>
    <p:sldLayoutId id="2147483710" r:id="rId5"/>
    <p:sldLayoutId id="2147483711" r:id="rId6"/>
    <p:sldLayoutId id="2147483716" r:id="rId7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aseline="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fik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851525"/>
            <a:ext cx="9144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703687" y="6581001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fr-FR" sz="1000" b="0" noProof="0" dirty="0" smtClean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fr-FR" sz="1000" b="0" noProof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fr-FR" sz="1000" b="0" noProof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62776" y="6581001"/>
            <a:ext cx="341844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000" b="1" spc="70" baseline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fr-FR" dirty="0" smtClean="0">
                <a:effectLst/>
              </a:rPr>
              <a:t>Titre de la présentation</a:t>
            </a:r>
            <a:endParaRPr lang="fr-FR" noProof="0" dirty="0"/>
          </a:p>
        </p:txBody>
      </p:sp>
      <p:sp>
        <p:nvSpPr>
          <p:cNvPr id="16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155" y="6581001"/>
            <a:ext cx="1295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fld id="{1DAC1757-0804-4CDF-91BF-CF7D9A9ACAB6}" type="datetime1">
              <a:rPr lang="fr-FR" noProof="0" smtClean="0"/>
              <a:t>01/03/2014</a:t>
            </a:fld>
            <a:endParaRPr lang="fr-FR" noProof="0" dirty="0"/>
          </a:p>
        </p:txBody>
      </p:sp>
      <p:pic>
        <p:nvPicPr>
          <p:cNvPr id="10" name="Grafik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Grafik 7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18288" y="304800"/>
            <a:ext cx="2106612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6890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ransition/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6E645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60000" indent="-360000" algn="l" rtl="0" eaLnBrk="1" fontAlgn="base" hangingPunct="1">
        <a:spcBef>
          <a:spcPts val="400"/>
        </a:spcBef>
        <a:spcAft>
          <a:spcPts val="800"/>
        </a:spcAft>
        <a:buClr>
          <a:srgbClr val="C80F0F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  <a:ea typeface="+mn-ea"/>
          <a:cs typeface="+mn-cs"/>
        </a:defRPr>
      </a:lvl1pPr>
      <a:lvl2pPr marL="7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2pPr>
      <a:lvl3pPr marL="10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>
          <a:solidFill>
            <a:srgbClr val="6E6452"/>
          </a:solidFill>
          <a:latin typeface="+mn-lt"/>
        </a:defRPr>
      </a:lvl3pPr>
      <a:lvl4pPr marL="14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4pPr>
      <a:lvl5pPr marL="180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5pPr>
      <a:lvl6pPr marL="216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6pPr>
      <a:lvl7pPr marL="252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7pPr>
      <a:lvl8pPr marL="288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8pPr>
      <a:lvl9pPr marL="3240000" indent="-360000" algn="l" rtl="0" eaLnBrk="1" fontAlgn="base" hangingPunct="1">
        <a:spcBef>
          <a:spcPts val="400"/>
        </a:spcBef>
        <a:spcAft>
          <a:spcPts val="800"/>
        </a:spcAft>
        <a:buClr>
          <a:srgbClr val="6E6452"/>
        </a:buClr>
        <a:buFont typeface="Arial" pitchFamily="34" charset="0"/>
        <a:buChar char="•"/>
        <a:tabLst>
          <a:tab pos="2190750" algn="l"/>
        </a:tabLst>
        <a:defRPr sz="1800" baseline="0">
          <a:solidFill>
            <a:srgbClr val="6E6452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emf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pacc@giz.de" TargetMode="External"/><Relationship Id="rId7" Type="http://schemas.openxmlformats.org/officeDocument/2006/relationships/hyperlink" Target="mailto:info@ansgarcordier.d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53411" y="1819064"/>
            <a:ext cx="792408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Taking the specific issues of SMEs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into consideration: 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evaluating the « DPP </a:t>
            </a:r>
            <a:r>
              <a:rPr lang="en-US" sz="3600" dirty="0" err="1" smtClean="0">
                <a:solidFill>
                  <a:schemeClr val="tx1"/>
                </a:solidFill>
              </a:rPr>
              <a:t>orienté</a:t>
            </a:r>
            <a:r>
              <a:rPr lang="en-US" sz="3600" dirty="0" smtClean="0">
                <a:solidFill>
                  <a:schemeClr val="tx1"/>
                </a:solidFill>
              </a:rPr>
              <a:t> PME »</a:t>
            </a: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in Senegal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B617FEB0-525A-49ED-B8E0-A7A80703D9BA}" type="slidenum">
              <a:rPr lang="fr-FR" sz="1200" smtClean="0"/>
              <a:pPr algn="r">
                <a:defRPr/>
              </a:pPr>
              <a:t>1</a:t>
            </a:fld>
            <a:endParaRPr lang="fr-FR" sz="1200" dirty="0"/>
          </a:p>
        </p:txBody>
      </p:sp>
      <p:pic>
        <p:nvPicPr>
          <p:cNvPr id="4" name="Image 1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82" y="4885319"/>
            <a:ext cx="2857520" cy="785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12" descr="ELdZ_Sene_cmyk_fra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75073" y="4488579"/>
            <a:ext cx="2167566" cy="1510665"/>
          </a:xfrm>
          <a:prstGeom prst="rect">
            <a:avLst/>
          </a:prstGeom>
        </p:spPr>
      </p:pic>
      <p:pic>
        <p:nvPicPr>
          <p:cNvPr id="7" name="Bild 6" descr="flag_yellow_eps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2825" y="4542118"/>
            <a:ext cx="1747581" cy="118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19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7"/>
          <p:cNvSpPr txBox="1"/>
          <p:nvPr/>
        </p:nvSpPr>
        <p:spPr>
          <a:xfrm>
            <a:off x="251520" y="1052736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Wingdings" charset="2"/>
              <a:buChar char=""/>
            </a:pPr>
            <a:r>
              <a:rPr lang="en-US" sz="2800" dirty="0" smtClean="0">
                <a:solidFill>
                  <a:srgbClr val="C80F0F"/>
                </a:solidFill>
              </a:rPr>
              <a:t>Selected tangible results (“hard output”): </a:t>
            </a:r>
            <a:endParaRPr lang="en-US" sz="2800" dirty="0">
              <a:solidFill>
                <a:srgbClr val="C80F0F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17FEB0-525A-49ED-B8E0-A7A80703D9BA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6" name="ZoneTexte 17"/>
          <p:cNvSpPr txBox="1"/>
          <p:nvPr/>
        </p:nvSpPr>
        <p:spPr>
          <a:xfrm>
            <a:off x="251520" y="2060848"/>
            <a:ext cx="83982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SzPct val="100000"/>
              <a:buFont typeface="Wingdings" charset="2"/>
              <a:buChar char="ü"/>
            </a:pPr>
            <a:r>
              <a:rPr lang="en-US" sz="2800" dirty="0">
                <a:solidFill>
                  <a:srgbClr val="000000"/>
                </a:solidFill>
              </a:rPr>
              <a:t>P</a:t>
            </a:r>
            <a:r>
              <a:rPr lang="en-US" sz="2800" dirty="0" smtClean="0">
                <a:solidFill>
                  <a:srgbClr val="000000"/>
                </a:solidFill>
              </a:rPr>
              <a:t>roposals integrated in the reform of </a:t>
            </a:r>
            <a:br>
              <a:rPr lang="en-US" sz="2800" dirty="0" smtClean="0">
                <a:solidFill>
                  <a:srgbClr val="000000"/>
                </a:solidFill>
              </a:rPr>
            </a:br>
            <a:r>
              <a:rPr lang="en-US" sz="2800" dirty="0" smtClean="0">
                <a:solidFill>
                  <a:srgbClr val="000000"/>
                </a:solidFill>
              </a:rPr>
              <a:t>General Tax Law: </a:t>
            </a:r>
          </a:p>
          <a:p>
            <a:pPr marL="914400" lvl="1" indent="-457200">
              <a:spcAft>
                <a:spcPts val="1200"/>
              </a:spcAft>
              <a:buSzPct val="100000"/>
              <a:buFont typeface="Wingdings" charset="2"/>
              <a:buChar char="Ø"/>
            </a:pPr>
            <a:r>
              <a:rPr lang="en-US" sz="2800" dirty="0" smtClean="0">
                <a:solidFill>
                  <a:srgbClr val="000000"/>
                </a:solidFill>
              </a:rPr>
              <a:t>Unified SME tax (CGU)</a:t>
            </a:r>
          </a:p>
          <a:p>
            <a:pPr marL="914400" lvl="1" indent="-457200">
              <a:spcAft>
                <a:spcPts val="1200"/>
              </a:spcAft>
              <a:buSzPct val="100000"/>
              <a:buFont typeface="Wingdings" charset="2"/>
              <a:buChar char="Ø"/>
            </a:pPr>
            <a:r>
              <a:rPr lang="en-US" sz="2800" dirty="0" smtClean="0">
                <a:solidFill>
                  <a:srgbClr val="000000"/>
                </a:solidFill>
              </a:rPr>
              <a:t>VAT deferrals and simplifications</a:t>
            </a:r>
          </a:p>
          <a:p>
            <a:pPr marL="914400" lvl="1" indent="-457200">
              <a:spcAft>
                <a:spcPts val="1200"/>
              </a:spcAft>
              <a:buSzPct val="100000"/>
              <a:buFont typeface="Wingdings" charset="2"/>
              <a:buChar char="Ø"/>
            </a:pPr>
            <a:r>
              <a:rPr lang="en-US" sz="2800" dirty="0" smtClean="0">
                <a:solidFill>
                  <a:srgbClr val="000000"/>
                </a:solidFill>
              </a:rPr>
              <a:t>Fiscal amnesty for those who wish to formalize their business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380335" y="6267240"/>
            <a:ext cx="1920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sz="1200" dirty="0" err="1" smtClean="0">
                <a:latin typeface="+mj-lt"/>
              </a:rPr>
              <a:t>Ansgar</a:t>
            </a:r>
            <a:r>
              <a:rPr lang="es-ES_tradnl" sz="1200" dirty="0" smtClean="0">
                <a:latin typeface="+mj-lt"/>
              </a:rPr>
              <a:t> Josef </a:t>
            </a:r>
            <a:r>
              <a:rPr lang="es-ES_tradnl" sz="1200" dirty="0" err="1" smtClean="0">
                <a:latin typeface="+mj-lt"/>
              </a:rPr>
              <a:t>Cordier</a:t>
            </a:r>
            <a:endParaRPr lang="fr-F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7"/>
          <p:cNvSpPr txBox="1"/>
          <p:nvPr/>
        </p:nvSpPr>
        <p:spPr>
          <a:xfrm>
            <a:off x="251520" y="1052736"/>
            <a:ext cx="8712968" cy="37240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SzPct val="100000"/>
              <a:buFont typeface="Wingdings" charset="2"/>
              <a:buChar char=""/>
            </a:pPr>
            <a:r>
              <a:rPr lang="en-US" sz="2800" dirty="0" smtClean="0">
                <a:solidFill>
                  <a:srgbClr val="C80F0F"/>
                </a:solidFill>
              </a:rPr>
              <a:t>Limitations of the “PPD Wheel shelve version” </a:t>
            </a:r>
            <a:br>
              <a:rPr lang="en-US" sz="2800" dirty="0" smtClean="0">
                <a:solidFill>
                  <a:srgbClr val="C80F0F"/>
                </a:solidFill>
              </a:rPr>
            </a:br>
            <a:endParaRPr lang="en-US" sz="2800" dirty="0"/>
          </a:p>
          <a:p>
            <a:pPr marL="457200" indent="-457200">
              <a:spcAft>
                <a:spcPts val="1200"/>
              </a:spcAft>
              <a:buSzPct val="100000"/>
              <a:buFont typeface="Wingdings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Flexibility in SME-oriented PPD in Senegal</a:t>
            </a:r>
          </a:p>
          <a:p>
            <a:pPr marL="457200" indent="-457200">
              <a:spcAft>
                <a:spcPts val="1200"/>
              </a:spcAft>
              <a:buSzPct val="100000"/>
              <a:buFont typeface="Wingdings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Replication of national PPD on regional level </a:t>
            </a:r>
          </a:p>
          <a:p>
            <a:pPr marL="457200" indent="-457200">
              <a:spcAft>
                <a:spcPts val="1200"/>
              </a:spcAft>
              <a:buSzPct val="100000"/>
              <a:buFont typeface="Wingdings" charset="2"/>
              <a:buChar char="Ø"/>
            </a:pPr>
            <a:r>
              <a:rPr lang="en-US" sz="2800" dirty="0">
                <a:solidFill>
                  <a:schemeClr val="tx1"/>
                </a:solidFill>
              </a:rPr>
              <a:t>F</a:t>
            </a:r>
            <a:r>
              <a:rPr lang="en-US" sz="2800" dirty="0" smtClean="0">
                <a:solidFill>
                  <a:schemeClr val="tx1"/>
                </a:solidFill>
              </a:rPr>
              <a:t>ocus on generic SME issues: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weakness or strength?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spcAft>
                <a:spcPts val="1200"/>
              </a:spcAft>
              <a:buSzPct val="100000"/>
              <a:buFont typeface="Wingdings" charset="2"/>
              <a:buChar char=""/>
            </a:pPr>
            <a:endParaRPr lang="en-US" sz="2800" dirty="0">
              <a:solidFill>
                <a:srgbClr val="C80F0F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17FEB0-525A-49ED-B8E0-A7A80703D9BA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380335" y="6267240"/>
            <a:ext cx="1920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sz="1200" dirty="0" err="1" smtClean="0">
                <a:latin typeface="+mj-lt"/>
              </a:rPr>
              <a:t>Ansgar</a:t>
            </a:r>
            <a:r>
              <a:rPr lang="es-ES_tradnl" sz="1200" dirty="0" smtClean="0">
                <a:latin typeface="+mj-lt"/>
              </a:rPr>
              <a:t> Josef </a:t>
            </a:r>
            <a:r>
              <a:rPr lang="es-ES_tradnl" sz="1200" dirty="0" err="1" smtClean="0">
                <a:latin typeface="+mj-lt"/>
              </a:rPr>
              <a:t>Cordier</a:t>
            </a:r>
            <a:endParaRPr lang="fr-F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342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17FEB0-525A-49ED-B8E0-A7A80703D9BA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3" name="Rechteck 2"/>
          <p:cNvSpPr/>
          <p:nvPr/>
        </p:nvSpPr>
        <p:spPr>
          <a:xfrm>
            <a:off x="1153803" y="4074489"/>
            <a:ext cx="71287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fr-FR" sz="2400" b="0" dirty="0" smtClean="0">
                <a:solidFill>
                  <a:srgbClr val="000000"/>
                </a:solidFill>
              </a:rPr>
              <a:t>Route </a:t>
            </a:r>
            <a:r>
              <a:rPr lang="fr-FR" sz="2400" b="0" dirty="0">
                <a:solidFill>
                  <a:srgbClr val="000000"/>
                </a:solidFill>
              </a:rPr>
              <a:t>de </a:t>
            </a:r>
            <a:r>
              <a:rPr lang="fr-FR" sz="2400" b="0" dirty="0" err="1">
                <a:solidFill>
                  <a:srgbClr val="000000"/>
                </a:solidFill>
              </a:rPr>
              <a:t>Ngor</a:t>
            </a:r>
            <a:r>
              <a:rPr lang="fr-FR" sz="2400" b="0" dirty="0">
                <a:solidFill>
                  <a:srgbClr val="000000"/>
                </a:solidFill>
              </a:rPr>
              <a:t> X Route des </a:t>
            </a:r>
            <a:r>
              <a:rPr lang="fr-FR" sz="2400" b="0" dirty="0" err="1">
                <a:solidFill>
                  <a:srgbClr val="000000"/>
                </a:solidFill>
              </a:rPr>
              <a:t>Almadies</a:t>
            </a:r>
            <a:r>
              <a:rPr lang="fr-FR" sz="2400" b="0" dirty="0">
                <a:solidFill>
                  <a:srgbClr val="000000"/>
                </a:solidFill>
              </a:rPr>
              <a:t>, </a:t>
            </a:r>
            <a:r>
              <a:rPr lang="fr-FR" sz="2400" b="0" dirty="0" smtClean="0">
                <a:solidFill>
                  <a:srgbClr val="000000"/>
                </a:solidFill>
              </a:rPr>
              <a:t/>
            </a:r>
            <a:br>
              <a:rPr lang="fr-FR" sz="2400" b="0" dirty="0" smtClean="0">
                <a:solidFill>
                  <a:srgbClr val="000000"/>
                </a:solidFill>
              </a:rPr>
            </a:br>
            <a:r>
              <a:rPr lang="fr-FR" sz="2400" b="0" dirty="0" smtClean="0">
                <a:solidFill>
                  <a:srgbClr val="000000"/>
                </a:solidFill>
              </a:rPr>
              <a:t>Dakar – BP 3869</a:t>
            </a:r>
          </a:p>
          <a:p>
            <a:pPr>
              <a:spcAft>
                <a:spcPts val="1800"/>
              </a:spcAft>
            </a:pPr>
            <a:r>
              <a:rPr lang="fr-FR" sz="2400" b="0" dirty="0" smtClean="0">
                <a:solidFill>
                  <a:srgbClr val="000000"/>
                </a:solidFill>
              </a:rPr>
              <a:t>00221 </a:t>
            </a:r>
            <a:r>
              <a:rPr lang="fr-FR" sz="2400" b="0" dirty="0">
                <a:solidFill>
                  <a:srgbClr val="000000"/>
                </a:solidFill>
              </a:rPr>
              <a:t>– 33 869 80 11</a:t>
            </a:r>
          </a:p>
          <a:p>
            <a:pPr>
              <a:spcAft>
                <a:spcPts val="1800"/>
              </a:spcAft>
            </a:pPr>
            <a:r>
              <a:rPr lang="fr-FR" sz="2400" b="0" dirty="0" smtClean="0">
                <a:solidFill>
                  <a:srgbClr val="000000"/>
                </a:solidFill>
                <a:hlinkClick r:id="rId3"/>
              </a:rPr>
              <a:t>pacc</a:t>
            </a:r>
            <a:r>
              <a:rPr lang="fr-FR" sz="2400" b="0" dirty="0">
                <a:solidFill>
                  <a:srgbClr val="000000"/>
                </a:solidFill>
                <a:hlinkClick r:id="rId3"/>
              </a:rPr>
              <a:t>@giz.de</a:t>
            </a:r>
            <a:endParaRPr lang="fr-FR" sz="2400" dirty="0">
              <a:solidFill>
                <a:srgbClr val="000000"/>
              </a:solidFill>
            </a:endParaRPr>
          </a:p>
        </p:txBody>
      </p:sp>
      <p:pic>
        <p:nvPicPr>
          <p:cNvPr id="4" name="Bild 3" descr="icone-mais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37" y="4159653"/>
            <a:ext cx="457200" cy="381000"/>
          </a:xfrm>
          <a:prstGeom prst="rect">
            <a:avLst/>
          </a:prstGeom>
        </p:spPr>
      </p:pic>
      <p:pic>
        <p:nvPicPr>
          <p:cNvPr id="6" name="Bild 5" descr="icone-telephon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37" y="5063178"/>
            <a:ext cx="495300" cy="368300"/>
          </a:xfrm>
          <a:prstGeom prst="rect">
            <a:avLst/>
          </a:prstGeom>
        </p:spPr>
      </p:pic>
      <p:pic>
        <p:nvPicPr>
          <p:cNvPr id="7" name="Bild 6" descr="icone-mai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37" y="5621604"/>
            <a:ext cx="508000" cy="508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381624" y="446171"/>
            <a:ext cx="2099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000000"/>
                </a:solidFill>
              </a:rPr>
              <a:t>Thank</a:t>
            </a:r>
            <a:r>
              <a:rPr lang="fr-FR" sz="2800" dirty="0" smtClean="0">
                <a:solidFill>
                  <a:srgbClr val="000000"/>
                </a:solidFill>
              </a:rPr>
              <a:t> </a:t>
            </a:r>
            <a:r>
              <a:rPr lang="fr-FR" sz="2800" dirty="0" err="1" smtClean="0">
                <a:solidFill>
                  <a:srgbClr val="000000"/>
                </a:solidFill>
              </a:rPr>
              <a:t>you</a:t>
            </a:r>
            <a:r>
              <a:rPr lang="fr-FR" sz="2800" dirty="0" smtClean="0">
                <a:solidFill>
                  <a:srgbClr val="000000"/>
                </a:solidFill>
              </a:rPr>
              <a:t>!</a:t>
            </a:r>
            <a:endParaRPr lang="fr-FR" sz="2800" dirty="0">
              <a:solidFill>
                <a:srgbClr val="000000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119531" y="3463531"/>
            <a:ext cx="88750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000000"/>
                </a:solidFill>
              </a:rPr>
              <a:t>Contact Programme</a:t>
            </a:r>
            <a: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2400" dirty="0">
                <a:solidFill>
                  <a:srgbClr val="000000"/>
                </a:solidFill>
              </a:rPr>
              <a:t>Sénégalo-Allemand </a:t>
            </a:r>
            <a:r>
              <a:rPr lang="fr-FR" sz="2400" dirty="0" smtClean="0">
                <a:solidFill>
                  <a:srgbClr val="000000"/>
                </a:solidFill>
              </a:rPr>
              <a:t>PACC</a:t>
            </a:r>
            <a:r>
              <a:rPr lang="fr-FR" sz="2400" dirty="0">
                <a:solidFill>
                  <a:srgbClr val="000000"/>
                </a:solidFill>
              </a:rPr>
              <a:t>-PME/</a:t>
            </a:r>
            <a:r>
              <a:rPr lang="fr-FR" sz="2400" dirty="0" smtClean="0">
                <a:solidFill>
                  <a:srgbClr val="000000"/>
                </a:solidFill>
              </a:rPr>
              <a:t>PME:</a:t>
            </a:r>
            <a:endParaRPr lang="fr-FR" sz="2400" dirty="0">
              <a:solidFill>
                <a:srgbClr val="000000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409732" y="1447830"/>
            <a:ext cx="712879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fr-FR" sz="2400" dirty="0" err="1" smtClean="0">
                <a:solidFill>
                  <a:srgbClr val="000000"/>
                </a:solidFill>
              </a:rPr>
              <a:t>Ansgar</a:t>
            </a:r>
            <a:r>
              <a:rPr lang="fr-FR" sz="2400" dirty="0" smtClean="0">
                <a:solidFill>
                  <a:srgbClr val="000000"/>
                </a:solidFill>
              </a:rPr>
              <a:t> Cordier  </a:t>
            </a:r>
            <a:r>
              <a:rPr lang="fr-FR" sz="2000" dirty="0" smtClean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rPr>
              <a:t></a:t>
            </a:r>
            <a:r>
              <a:rPr lang="fr-FR" sz="2400" dirty="0" smtClean="0">
                <a:solidFill>
                  <a:srgbClr val="000000"/>
                </a:solidFill>
              </a:rPr>
              <a:t>  </a:t>
            </a:r>
            <a:r>
              <a:rPr lang="fr-FR" sz="2400" dirty="0" err="1" smtClean="0">
                <a:solidFill>
                  <a:srgbClr val="000000"/>
                </a:solidFill>
              </a:rPr>
              <a:t>Development</a:t>
            </a:r>
            <a:r>
              <a:rPr lang="fr-FR" sz="2400" dirty="0" smtClean="0">
                <a:solidFill>
                  <a:srgbClr val="000000"/>
                </a:solidFill>
              </a:rPr>
              <a:t> Consultant</a:t>
            </a:r>
          </a:p>
          <a:p>
            <a:pPr>
              <a:spcAft>
                <a:spcPts val="1800"/>
              </a:spcAft>
            </a:pPr>
            <a:r>
              <a:rPr lang="fr-FR" sz="2400" b="0" dirty="0" smtClean="0">
                <a:solidFill>
                  <a:srgbClr val="000000"/>
                </a:solidFill>
              </a:rPr>
              <a:t>+49 176 2195 3062</a:t>
            </a:r>
            <a:endParaRPr lang="fr-FR" sz="2400" b="0" dirty="0">
              <a:solidFill>
                <a:srgbClr val="000000"/>
              </a:solidFill>
            </a:endParaRPr>
          </a:p>
          <a:p>
            <a:pPr>
              <a:spcAft>
                <a:spcPts val="1800"/>
              </a:spcAft>
            </a:pPr>
            <a:r>
              <a:rPr lang="fr-FR" sz="2400" b="0" dirty="0" err="1">
                <a:solidFill>
                  <a:srgbClr val="000000"/>
                </a:solidFill>
                <a:hlinkClick r:id="rId7"/>
              </a:rPr>
              <a:t>info@ansgarcordier.de</a:t>
            </a:r>
            <a:endParaRPr lang="fr-FR" sz="24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25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6"/>
          <p:cNvSpPr txBox="1">
            <a:spLocks/>
          </p:cNvSpPr>
          <p:nvPr/>
        </p:nvSpPr>
        <p:spPr>
          <a:xfrm>
            <a:off x="288560" y="2726550"/>
            <a:ext cx="2643448" cy="166695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800" b="1" dirty="0" smtClean="0"/>
              <a:t>90% </a:t>
            </a:r>
            <a:r>
              <a:rPr lang="en-US" sz="2800" dirty="0" smtClean="0"/>
              <a:t>of all enterprises in Senegal are SMEs! </a:t>
            </a: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>
                <a:solidFill>
                  <a:srgbClr val="C00000"/>
                </a:solidFill>
              </a:rPr>
              <a:t/>
            </a:r>
            <a:br>
              <a:rPr lang="en-US" sz="2800" dirty="0" smtClean="0">
                <a:solidFill>
                  <a:srgbClr val="C00000"/>
                </a:solidFill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" name="Rectangle 2"/>
          <p:cNvSpPr/>
          <p:nvPr/>
        </p:nvSpPr>
        <p:spPr>
          <a:xfrm>
            <a:off x="249381" y="1092095"/>
            <a:ext cx="78804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80F0F"/>
                </a:solidFill>
              </a:rPr>
              <a:t>The SME sector in Senegal: </a:t>
            </a:r>
            <a:endParaRPr lang="en-US" sz="2800" dirty="0">
              <a:solidFill>
                <a:srgbClr val="C80F0F"/>
              </a:solidFill>
            </a:endParaRPr>
          </a:p>
        </p:txBody>
      </p:sp>
      <p:sp>
        <p:nvSpPr>
          <p:cNvPr id="5" name="ZoneTexte 17"/>
          <p:cNvSpPr txBox="1"/>
          <p:nvPr/>
        </p:nvSpPr>
        <p:spPr>
          <a:xfrm>
            <a:off x="3275856" y="2025572"/>
            <a:ext cx="5616624" cy="351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6E6452"/>
                </a:solidFill>
              </a:rPr>
              <a:t>SME sector’s contribution to national value creation</a:t>
            </a:r>
            <a:r>
              <a:rPr lang="en-US" sz="2800" baseline="30000" dirty="0" smtClean="0">
                <a:solidFill>
                  <a:srgbClr val="6E6452"/>
                </a:solidFill>
              </a:rPr>
              <a:t>1</a:t>
            </a:r>
            <a:r>
              <a:rPr lang="en-US" sz="2800" dirty="0" smtClean="0">
                <a:solidFill>
                  <a:srgbClr val="6E6452"/>
                </a:solidFill>
              </a:rPr>
              <a:t>: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800" dirty="0" smtClean="0">
                <a:solidFill>
                  <a:srgbClr val="6E6452"/>
                </a:solidFill>
              </a:rPr>
              <a:t>33% of the national GDP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800" dirty="0" smtClean="0">
                <a:solidFill>
                  <a:srgbClr val="6E6452"/>
                </a:solidFill>
              </a:rPr>
              <a:t>42% of total employment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800" dirty="0" smtClean="0">
                <a:solidFill>
                  <a:srgbClr val="6E6452"/>
                </a:solidFill>
              </a:rPr>
              <a:t>2003: 85,000 registered SMEs</a:t>
            </a:r>
          </a:p>
          <a:p>
            <a:pPr marL="457200" indent="-457200">
              <a:buFont typeface="Wingdings" charset="2"/>
              <a:buChar char="§"/>
            </a:pPr>
            <a:r>
              <a:rPr lang="en-US" sz="2800" dirty="0" smtClean="0">
                <a:solidFill>
                  <a:srgbClr val="6E6452"/>
                </a:solidFill>
              </a:rPr>
              <a:t>2010: 258,000 SMEs</a:t>
            </a:r>
          </a:p>
          <a:p>
            <a:endParaRPr lang="en-US" sz="1600" baseline="30000" dirty="0" smtClean="0">
              <a:solidFill>
                <a:srgbClr val="6E6452"/>
              </a:solidFill>
            </a:endParaRPr>
          </a:p>
          <a:p>
            <a:r>
              <a:rPr lang="en-US" sz="1600" baseline="30000" dirty="0" smtClean="0">
                <a:solidFill>
                  <a:srgbClr val="6E6452"/>
                </a:solidFill>
              </a:rPr>
              <a:t>1</a:t>
            </a:r>
            <a:r>
              <a:rPr lang="en-US" sz="1600" dirty="0" smtClean="0">
                <a:solidFill>
                  <a:srgbClr val="6E6452"/>
                </a:solidFill>
              </a:rPr>
              <a:t> Ministry of Trade, Enterprises and Informal Sector</a:t>
            </a:r>
          </a:p>
        </p:txBody>
      </p:sp>
      <p:sp>
        <p:nvSpPr>
          <p:cNvPr id="6" name="Accolade fermante 18"/>
          <p:cNvSpPr/>
          <p:nvPr/>
        </p:nvSpPr>
        <p:spPr bwMode="auto">
          <a:xfrm>
            <a:off x="2541310" y="2442397"/>
            <a:ext cx="781397" cy="2342066"/>
          </a:xfrm>
          <a:prstGeom prst="rightBrace">
            <a:avLst>
              <a:gd name="adj1" fmla="val 8333"/>
              <a:gd name="adj2" fmla="val 47288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smtClean="0">
              <a:ln>
                <a:noFill/>
              </a:ln>
              <a:solidFill>
                <a:srgbClr val="999999"/>
              </a:solidFill>
              <a:effectLst/>
              <a:latin typeface="Arial" charset="0"/>
            </a:endParaRPr>
          </a:p>
        </p:txBody>
      </p:sp>
      <p:sp>
        <p:nvSpPr>
          <p:cNvPr id="9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B617FEB0-525A-49ED-B8E0-A7A80703D9BA}" type="slidenum">
              <a:rPr lang="fr-FR" sz="1200" smtClean="0"/>
              <a:pPr algn="r">
                <a:defRPr/>
              </a:pPr>
              <a:t>2</a:t>
            </a:fld>
            <a:endParaRPr lang="fr-FR" sz="120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380335" y="6267240"/>
            <a:ext cx="1920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sz="1200" dirty="0" err="1" smtClean="0">
                <a:latin typeface="+mj-lt"/>
              </a:rPr>
              <a:t>Ansgar</a:t>
            </a:r>
            <a:r>
              <a:rPr lang="es-ES_tradnl" sz="1200" dirty="0" smtClean="0">
                <a:latin typeface="+mj-lt"/>
              </a:rPr>
              <a:t> Josef </a:t>
            </a:r>
            <a:r>
              <a:rPr lang="es-ES_tradnl" sz="1200" dirty="0" err="1" smtClean="0">
                <a:latin typeface="+mj-lt"/>
              </a:rPr>
              <a:t>Cordier</a:t>
            </a:r>
            <a:endParaRPr lang="fr-F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656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/>
          <p:nvPr/>
        </p:nvSpPr>
        <p:spPr>
          <a:xfrm>
            <a:off x="249381" y="1052736"/>
            <a:ext cx="78804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80F0F"/>
                </a:solidFill>
              </a:rPr>
              <a:t>Objectives of PACC-PME/PMF: </a:t>
            </a:r>
            <a:endParaRPr lang="en-US" sz="2800" dirty="0">
              <a:solidFill>
                <a:srgbClr val="C80F0F"/>
              </a:solidFill>
            </a:endParaRPr>
          </a:p>
        </p:txBody>
      </p:sp>
      <p:sp>
        <p:nvSpPr>
          <p:cNvPr id="5" name="ZoneTexte 17"/>
          <p:cNvSpPr txBox="1"/>
          <p:nvPr/>
        </p:nvSpPr>
        <p:spPr>
          <a:xfrm>
            <a:off x="251520" y="1863988"/>
            <a:ext cx="8712968" cy="2641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Wingdings" charset="0"/>
              <a:buChar char="ì"/>
            </a:pPr>
            <a:r>
              <a:rPr lang="en-US" sz="2800" dirty="0">
                <a:solidFill>
                  <a:srgbClr val="000000"/>
                </a:solidFill>
              </a:rPr>
              <a:t>B</a:t>
            </a:r>
            <a:r>
              <a:rPr lang="en-US" sz="2800" dirty="0" smtClean="0">
                <a:solidFill>
                  <a:srgbClr val="000000"/>
                </a:solidFill>
              </a:rPr>
              <a:t>usiness environment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charset="0"/>
              <a:buChar char="ì"/>
            </a:pPr>
            <a:r>
              <a:rPr lang="en-US" sz="2800" dirty="0" smtClean="0">
                <a:solidFill>
                  <a:srgbClr val="000000"/>
                </a:solidFill>
              </a:rPr>
              <a:t>BDS quality</a:t>
            </a:r>
            <a:endParaRPr lang="en-US" sz="2800" dirty="0">
              <a:solidFill>
                <a:srgbClr val="000000"/>
              </a:solidFill>
            </a:endParaRPr>
          </a:p>
          <a:p>
            <a:pPr marL="457200" indent="-457200">
              <a:lnSpc>
                <a:spcPct val="150000"/>
              </a:lnSpc>
              <a:buSzPct val="100000"/>
              <a:buFont typeface="Wingdings" charset="0"/>
              <a:buChar char="ì"/>
            </a:pPr>
            <a:r>
              <a:rPr lang="en-US" sz="2800" dirty="0" smtClean="0">
                <a:solidFill>
                  <a:srgbClr val="000000"/>
                </a:solidFill>
              </a:rPr>
              <a:t>Entrepreneurs’ competencies</a:t>
            </a:r>
            <a:endParaRPr lang="en-US" sz="2800" dirty="0">
              <a:solidFill>
                <a:srgbClr val="000000"/>
              </a:solidFill>
            </a:endParaRPr>
          </a:p>
          <a:p>
            <a:pPr marL="457200" indent="-457200">
              <a:lnSpc>
                <a:spcPct val="150000"/>
              </a:lnSpc>
              <a:buSzPct val="100000"/>
              <a:buFont typeface="Wingdings" charset="0"/>
              <a:buChar char="ì"/>
            </a:pPr>
            <a:r>
              <a:rPr lang="en-US" sz="2800" dirty="0">
                <a:solidFill>
                  <a:srgbClr val="000000"/>
                </a:solidFill>
              </a:rPr>
              <a:t>A</a:t>
            </a:r>
            <a:r>
              <a:rPr lang="en-US" sz="2800" dirty="0" smtClean="0">
                <a:solidFill>
                  <a:srgbClr val="000000"/>
                </a:solidFill>
              </a:rPr>
              <a:t>ccess to appropriate funding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B617FEB0-525A-49ED-B8E0-A7A80703D9BA}" type="slidenum">
              <a:rPr lang="fr-FR" sz="1200" smtClean="0"/>
              <a:pPr algn="r">
                <a:defRPr/>
              </a:pPr>
              <a:t>3</a:t>
            </a:fld>
            <a:endParaRPr lang="fr-FR" sz="1200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380335" y="6267240"/>
            <a:ext cx="1920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sz="1200" dirty="0" err="1" smtClean="0">
                <a:latin typeface="+mj-lt"/>
              </a:rPr>
              <a:t>Ansgar</a:t>
            </a:r>
            <a:r>
              <a:rPr lang="es-ES_tradnl" sz="1200" dirty="0" smtClean="0">
                <a:latin typeface="+mj-lt"/>
              </a:rPr>
              <a:t> Josef </a:t>
            </a:r>
            <a:r>
              <a:rPr lang="es-ES_tradnl" sz="1200" dirty="0" err="1" smtClean="0">
                <a:latin typeface="+mj-lt"/>
              </a:rPr>
              <a:t>Cordier</a:t>
            </a:r>
            <a:endParaRPr lang="fr-F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2267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7"/>
          <p:cNvSpPr txBox="1"/>
          <p:nvPr/>
        </p:nvSpPr>
        <p:spPr>
          <a:xfrm>
            <a:off x="251520" y="1052736"/>
            <a:ext cx="8712968" cy="702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Wingdings" charset="0"/>
              <a:buChar char="ì"/>
            </a:pPr>
            <a:r>
              <a:rPr lang="en-US" sz="2800" dirty="0" smtClean="0">
                <a:solidFill>
                  <a:srgbClr val="C80F0F"/>
                </a:solidFill>
              </a:rPr>
              <a:t>Business </a:t>
            </a:r>
            <a:r>
              <a:rPr lang="en-US" sz="2800" dirty="0">
                <a:solidFill>
                  <a:srgbClr val="C80F0F"/>
                </a:solidFill>
              </a:rPr>
              <a:t>environment</a:t>
            </a:r>
          </a:p>
        </p:txBody>
      </p:sp>
      <p:sp>
        <p:nvSpPr>
          <p:cNvPr id="6" name="ZoneTexte 17"/>
          <p:cNvSpPr txBox="1"/>
          <p:nvPr/>
        </p:nvSpPr>
        <p:spPr>
          <a:xfrm>
            <a:off x="710216" y="2219843"/>
            <a:ext cx="7992888" cy="2641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SzPct val="100000"/>
            </a:pPr>
            <a:r>
              <a:rPr lang="en-US" sz="2800" dirty="0">
                <a:solidFill>
                  <a:srgbClr val="000000"/>
                </a:solidFill>
              </a:rPr>
              <a:t>D</a:t>
            </a:r>
            <a:r>
              <a:rPr lang="en-US" sz="2800" dirty="0" smtClean="0">
                <a:solidFill>
                  <a:srgbClr val="000000"/>
                </a:solidFill>
              </a:rPr>
              <a:t>ialogue platform caters SME issues: 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Reform of current tax legislation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Modification of VAT payment scheme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Reform of prevailing customs regime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B617FEB0-525A-49ED-B8E0-A7A80703D9BA}" type="slidenum">
              <a:rPr lang="fr-FR" sz="1200" smtClean="0"/>
              <a:pPr algn="r">
                <a:defRPr/>
              </a:pPr>
              <a:t>4</a:t>
            </a:fld>
            <a:endParaRPr lang="fr-FR" sz="1200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380335" y="6267240"/>
            <a:ext cx="1920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sz="1200" dirty="0" err="1" smtClean="0">
                <a:latin typeface="+mj-lt"/>
              </a:rPr>
              <a:t>Ansgar</a:t>
            </a:r>
            <a:r>
              <a:rPr lang="es-ES_tradnl" sz="1200" dirty="0" smtClean="0">
                <a:latin typeface="+mj-lt"/>
              </a:rPr>
              <a:t> Josef </a:t>
            </a:r>
            <a:r>
              <a:rPr lang="es-ES_tradnl" sz="1200" dirty="0" err="1" smtClean="0">
                <a:latin typeface="+mj-lt"/>
              </a:rPr>
              <a:t>Cordier</a:t>
            </a:r>
            <a:endParaRPr lang="fr-F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783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7"/>
          <p:cNvSpPr txBox="1"/>
          <p:nvPr/>
        </p:nvSpPr>
        <p:spPr>
          <a:xfrm>
            <a:off x="251520" y="1052736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Wingdings" charset="2"/>
              <a:buChar char=""/>
            </a:pPr>
            <a:r>
              <a:rPr lang="en-US" sz="2800" dirty="0" smtClean="0">
                <a:solidFill>
                  <a:srgbClr val="C80F0F"/>
                </a:solidFill>
              </a:rPr>
              <a:t>Why did we use the “PPD Wheel” for evaluating the “SME-oriented PPD”?</a:t>
            </a:r>
            <a:endParaRPr lang="en-US" sz="2800" dirty="0">
              <a:solidFill>
                <a:srgbClr val="C80F0F"/>
              </a:solidFill>
            </a:endParaRPr>
          </a:p>
        </p:txBody>
      </p:sp>
      <p:sp>
        <p:nvSpPr>
          <p:cNvPr id="7" name="ZoneTexte 17"/>
          <p:cNvSpPr txBox="1"/>
          <p:nvPr/>
        </p:nvSpPr>
        <p:spPr>
          <a:xfrm>
            <a:off x="710216" y="2492896"/>
            <a:ext cx="7992888" cy="1995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en-US" sz="2800" dirty="0">
                <a:solidFill>
                  <a:srgbClr val="000000"/>
                </a:solidFill>
              </a:rPr>
              <a:t>Apply a proven evaluation tool 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457200" indent="-4572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Taking stock: what has been achieved?</a:t>
            </a:r>
          </a:p>
          <a:p>
            <a:pPr marL="457200" indent="-457200">
              <a:lnSpc>
                <a:spcPct val="150000"/>
              </a:lnSpc>
              <a:buSzPct val="100000"/>
              <a:buFont typeface="Wingdings" charset="2"/>
              <a:buChar char="§"/>
            </a:pPr>
            <a:r>
              <a:rPr lang="en-US" sz="2800" dirty="0" smtClean="0">
                <a:solidFill>
                  <a:srgbClr val="000000"/>
                </a:solidFill>
              </a:rPr>
              <a:t>Benchmark with other PPD experiences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17FEB0-525A-49ED-B8E0-A7A80703D9B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380335" y="6267240"/>
            <a:ext cx="1920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sz="1200" dirty="0" err="1" smtClean="0">
                <a:latin typeface="+mj-lt"/>
              </a:rPr>
              <a:t>Ansgar</a:t>
            </a:r>
            <a:r>
              <a:rPr lang="es-ES_tradnl" sz="1200" dirty="0" smtClean="0">
                <a:latin typeface="+mj-lt"/>
              </a:rPr>
              <a:t> Josef </a:t>
            </a:r>
            <a:r>
              <a:rPr lang="es-ES_tradnl" sz="1200" dirty="0" err="1" smtClean="0">
                <a:latin typeface="+mj-lt"/>
              </a:rPr>
              <a:t>Cordier</a:t>
            </a:r>
            <a:endParaRPr lang="fr-F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5602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7"/>
          <p:cNvSpPr txBox="1"/>
          <p:nvPr/>
        </p:nvSpPr>
        <p:spPr>
          <a:xfrm>
            <a:off x="251520" y="1052736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Wingdings" charset="2"/>
              <a:buChar char=""/>
            </a:pPr>
            <a:r>
              <a:rPr lang="en-US" sz="2800" dirty="0" smtClean="0">
                <a:solidFill>
                  <a:srgbClr val="C80F0F"/>
                </a:solidFill>
              </a:rPr>
              <a:t>Categories applied for evaluation</a:t>
            </a:r>
            <a:endParaRPr lang="en-US" sz="2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17FEB0-525A-49ED-B8E0-A7A80703D9B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380335" y="6267240"/>
            <a:ext cx="1920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sz="1200" dirty="0" err="1" smtClean="0">
                <a:latin typeface="+mj-lt"/>
              </a:rPr>
              <a:t>Ansgar</a:t>
            </a:r>
            <a:r>
              <a:rPr lang="es-ES_tradnl" sz="1200" dirty="0" smtClean="0">
                <a:latin typeface="+mj-lt"/>
              </a:rPr>
              <a:t> Josef </a:t>
            </a:r>
            <a:r>
              <a:rPr lang="es-ES_tradnl" sz="1200" dirty="0" err="1" smtClean="0">
                <a:latin typeface="+mj-lt"/>
              </a:rPr>
              <a:t>Cordier</a:t>
            </a:r>
            <a:endParaRPr lang="fr-FR" sz="1200" dirty="0">
              <a:latin typeface="+mj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73315" y="1713686"/>
            <a:ext cx="856923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charset="2"/>
              <a:buChar char="§"/>
            </a:pPr>
            <a:r>
              <a:rPr lang="fr-FR" sz="2800" dirty="0">
                <a:solidFill>
                  <a:srgbClr val="000000"/>
                </a:solidFill>
              </a:rPr>
              <a:t>Mandate</a:t>
            </a:r>
            <a:r>
              <a:rPr lang="fr-FR" dirty="0"/>
              <a:t> </a:t>
            </a:r>
            <a:r>
              <a:rPr lang="fr-FR" sz="2800" dirty="0">
                <a:solidFill>
                  <a:srgbClr val="000000"/>
                </a:solidFill>
              </a:rPr>
              <a:t>and </a:t>
            </a:r>
            <a:r>
              <a:rPr lang="fr-FR" sz="2800" dirty="0" err="1">
                <a:solidFill>
                  <a:srgbClr val="000000"/>
                </a:solidFill>
              </a:rPr>
              <a:t>institutional</a:t>
            </a:r>
            <a:r>
              <a:rPr lang="fr-FR" sz="2800" dirty="0">
                <a:solidFill>
                  <a:srgbClr val="000000"/>
                </a:solidFill>
              </a:rPr>
              <a:t> </a:t>
            </a:r>
            <a:r>
              <a:rPr lang="fr-FR" sz="2800" dirty="0" err="1">
                <a:solidFill>
                  <a:srgbClr val="000000"/>
                </a:solidFill>
              </a:rPr>
              <a:t>alignment</a:t>
            </a:r>
            <a:endParaRPr lang="fr-FR" sz="2800" dirty="0">
              <a:solidFill>
                <a:srgbClr val="000000"/>
              </a:solidFill>
            </a:endParaRPr>
          </a:p>
          <a:p>
            <a:pPr marL="457200" indent="-457200">
              <a:buFont typeface="Wingdings" charset="2"/>
              <a:buChar char="§"/>
            </a:pPr>
            <a:r>
              <a:rPr lang="fr-FR" sz="2800" dirty="0">
                <a:solidFill>
                  <a:srgbClr val="000000"/>
                </a:solidFill>
              </a:rPr>
              <a:t>Structure and participation</a:t>
            </a:r>
          </a:p>
          <a:p>
            <a:pPr marL="457200" indent="-457200">
              <a:buFont typeface="Wingdings" charset="2"/>
              <a:buChar char="§"/>
            </a:pPr>
            <a:r>
              <a:rPr lang="fr-FR" sz="2800" dirty="0">
                <a:solidFill>
                  <a:srgbClr val="000000"/>
                </a:solidFill>
              </a:rPr>
              <a:t>Champion(s) and leadership</a:t>
            </a:r>
          </a:p>
          <a:p>
            <a:pPr marL="457200" indent="-457200">
              <a:buFont typeface="Wingdings" charset="2"/>
              <a:buChar char="§"/>
            </a:pPr>
            <a:r>
              <a:rPr lang="fr-FR" sz="2800" dirty="0">
                <a:solidFill>
                  <a:srgbClr val="000000"/>
                </a:solidFill>
              </a:rPr>
              <a:t>Facilitation and management</a:t>
            </a:r>
          </a:p>
          <a:p>
            <a:pPr marL="457200" indent="-457200">
              <a:buFont typeface="Wingdings" charset="2"/>
              <a:buChar char="§"/>
            </a:pPr>
            <a:r>
              <a:rPr lang="fr-FR" sz="2800" dirty="0">
                <a:solidFill>
                  <a:srgbClr val="000000"/>
                </a:solidFill>
              </a:rPr>
              <a:t>Outputs</a:t>
            </a:r>
          </a:p>
          <a:p>
            <a:pPr marL="457200" indent="-457200">
              <a:buFont typeface="Wingdings" charset="2"/>
              <a:buChar char="§"/>
            </a:pPr>
            <a:r>
              <a:rPr lang="fr-FR" sz="2800" dirty="0">
                <a:solidFill>
                  <a:srgbClr val="000000"/>
                </a:solidFill>
              </a:rPr>
              <a:t>Outreach and communication</a:t>
            </a:r>
          </a:p>
          <a:p>
            <a:pPr marL="457200" indent="-457200">
              <a:buFont typeface="Wingdings" charset="2"/>
              <a:buChar char="§"/>
            </a:pPr>
            <a:r>
              <a:rPr lang="fr-FR" sz="2800" dirty="0">
                <a:solidFill>
                  <a:srgbClr val="000000"/>
                </a:solidFill>
              </a:rPr>
              <a:t>Monitoring and </a:t>
            </a:r>
            <a:r>
              <a:rPr lang="fr-FR" sz="2800" dirty="0" err="1">
                <a:solidFill>
                  <a:srgbClr val="000000"/>
                </a:solidFill>
              </a:rPr>
              <a:t>evaluation</a:t>
            </a:r>
            <a:endParaRPr lang="fr-FR" sz="2800" dirty="0">
              <a:solidFill>
                <a:srgbClr val="000000"/>
              </a:solidFill>
            </a:endParaRPr>
          </a:p>
          <a:p>
            <a:pPr marL="457200" indent="-457200">
              <a:buFont typeface="Wingdings" charset="2"/>
              <a:buChar char="§"/>
            </a:pPr>
            <a:r>
              <a:rPr lang="fr-FR" sz="2800" dirty="0" err="1" smtClean="0">
                <a:solidFill>
                  <a:srgbClr val="000000"/>
                </a:solidFill>
              </a:rPr>
              <a:t>Regional</a:t>
            </a:r>
            <a:r>
              <a:rPr lang="fr-FR" sz="2800" dirty="0" smtClean="0">
                <a:solidFill>
                  <a:srgbClr val="000000"/>
                </a:solidFill>
              </a:rPr>
              <a:t> aspects </a:t>
            </a:r>
            <a:r>
              <a:rPr lang="fr-FR" sz="2800" dirty="0" err="1" smtClean="0">
                <a:solidFill>
                  <a:srgbClr val="000000"/>
                </a:solidFill>
              </a:rPr>
              <a:t>considered</a:t>
            </a:r>
            <a:endParaRPr lang="fr-FR" sz="2800" dirty="0">
              <a:solidFill>
                <a:srgbClr val="000000"/>
              </a:solidFill>
            </a:endParaRPr>
          </a:p>
          <a:p>
            <a:pPr marL="457200" indent="-457200">
              <a:buFont typeface="Wingdings" charset="2"/>
              <a:buChar char="§"/>
            </a:pPr>
            <a:r>
              <a:rPr lang="fr-FR" sz="2800" dirty="0" smtClean="0">
                <a:solidFill>
                  <a:srgbClr val="000000"/>
                </a:solidFill>
              </a:rPr>
              <a:t>Focus on </a:t>
            </a:r>
            <a:r>
              <a:rPr lang="fr-FR" sz="2800" dirty="0" err="1" smtClean="0">
                <a:solidFill>
                  <a:srgbClr val="000000"/>
                </a:solidFill>
              </a:rPr>
              <a:t>sectorial</a:t>
            </a:r>
            <a:r>
              <a:rPr lang="fr-FR" sz="2800" dirty="0" smtClean="0">
                <a:solidFill>
                  <a:srgbClr val="000000"/>
                </a:solidFill>
              </a:rPr>
              <a:t> issues</a:t>
            </a:r>
            <a:endParaRPr lang="fr-FR" sz="2800" dirty="0">
              <a:solidFill>
                <a:srgbClr val="000000"/>
              </a:solidFill>
            </a:endParaRPr>
          </a:p>
          <a:p>
            <a:pPr marL="457200" indent="-457200">
              <a:buFont typeface="Wingdings" charset="2"/>
              <a:buChar char="§"/>
            </a:pPr>
            <a:r>
              <a:rPr lang="fr-FR" sz="2800" dirty="0" err="1">
                <a:solidFill>
                  <a:srgbClr val="000000"/>
                </a:solidFill>
              </a:rPr>
              <a:t>Development</a:t>
            </a:r>
            <a:r>
              <a:rPr lang="fr-FR" sz="2800" dirty="0">
                <a:solidFill>
                  <a:srgbClr val="000000"/>
                </a:solidFill>
              </a:rPr>
              <a:t> </a:t>
            </a:r>
            <a:r>
              <a:rPr lang="fr-FR" sz="2800" dirty="0" err="1">
                <a:solidFill>
                  <a:srgbClr val="000000"/>
                </a:solidFill>
              </a:rPr>
              <a:t>Partners</a:t>
            </a:r>
            <a:endParaRPr lang="fr-FR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8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7"/>
          <p:cNvSpPr txBox="1"/>
          <p:nvPr/>
        </p:nvSpPr>
        <p:spPr>
          <a:xfrm>
            <a:off x="251520" y="1052736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Wingdings" charset="2"/>
              <a:buChar char=""/>
            </a:pPr>
            <a:r>
              <a:rPr lang="en-US" sz="2800" dirty="0" smtClean="0">
                <a:solidFill>
                  <a:srgbClr val="C80F0F"/>
                </a:solidFill>
              </a:rPr>
              <a:t>“PPD Wheel” categories applied for evaluation</a:t>
            </a:r>
            <a:endParaRPr lang="en-US" sz="2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17FEB0-525A-49ED-B8E0-A7A80703D9BA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380335" y="6267240"/>
            <a:ext cx="1920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sz="1200" dirty="0" err="1" smtClean="0">
                <a:latin typeface="+mj-lt"/>
              </a:rPr>
              <a:t>Ansgar</a:t>
            </a:r>
            <a:r>
              <a:rPr lang="es-ES_tradnl" sz="1200" dirty="0" smtClean="0">
                <a:latin typeface="+mj-lt"/>
              </a:rPr>
              <a:t> Josef </a:t>
            </a:r>
            <a:r>
              <a:rPr lang="es-ES_tradnl" sz="1200" dirty="0" err="1" smtClean="0">
                <a:latin typeface="+mj-lt"/>
              </a:rPr>
              <a:t>Cordier</a:t>
            </a:r>
            <a:endParaRPr lang="fr-FR" sz="1200" dirty="0">
              <a:latin typeface="+mj-lt"/>
            </a:endParaRPr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1783420"/>
              </p:ext>
            </p:extLst>
          </p:nvPr>
        </p:nvGraphicFramePr>
        <p:xfrm>
          <a:off x="0" y="1623576"/>
          <a:ext cx="9292715" cy="4918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92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7"/>
          <p:cNvSpPr txBox="1"/>
          <p:nvPr/>
        </p:nvSpPr>
        <p:spPr>
          <a:xfrm>
            <a:off x="251520" y="1052736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Wingdings" charset="2"/>
              <a:buChar char=""/>
            </a:pPr>
            <a:r>
              <a:rPr lang="en-US" sz="2800" dirty="0" smtClean="0">
                <a:solidFill>
                  <a:srgbClr val="C80F0F"/>
                </a:solidFill>
              </a:rPr>
              <a:t>Strengths: </a:t>
            </a:r>
            <a:endParaRPr lang="en-US" sz="2800" dirty="0">
              <a:solidFill>
                <a:srgbClr val="C80F0F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17FEB0-525A-49ED-B8E0-A7A80703D9BA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380335" y="6267240"/>
            <a:ext cx="1920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sz="1200" dirty="0" err="1" smtClean="0">
                <a:latin typeface="+mj-lt"/>
              </a:rPr>
              <a:t>Ansgar</a:t>
            </a:r>
            <a:r>
              <a:rPr lang="es-ES_tradnl" sz="1200" dirty="0" smtClean="0">
                <a:latin typeface="+mj-lt"/>
              </a:rPr>
              <a:t> Josef </a:t>
            </a:r>
            <a:r>
              <a:rPr lang="es-ES_tradnl" sz="1200" dirty="0" err="1" smtClean="0">
                <a:latin typeface="+mj-lt"/>
              </a:rPr>
              <a:t>Cordier</a:t>
            </a:r>
            <a:endParaRPr lang="fr-FR" sz="1200" dirty="0">
              <a:latin typeface="+mj-lt"/>
            </a:endParaRPr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8041275"/>
              </p:ext>
            </p:extLst>
          </p:nvPr>
        </p:nvGraphicFramePr>
        <p:xfrm>
          <a:off x="104588" y="1688353"/>
          <a:ext cx="8546353" cy="4407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26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7"/>
          <p:cNvSpPr txBox="1"/>
          <p:nvPr/>
        </p:nvSpPr>
        <p:spPr>
          <a:xfrm>
            <a:off x="251520" y="1052736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100000"/>
              <a:buFont typeface="Wingdings" charset="2"/>
              <a:buChar char=""/>
            </a:pPr>
            <a:r>
              <a:rPr lang="en-US" sz="2800" dirty="0" smtClean="0">
                <a:solidFill>
                  <a:srgbClr val="C80F0F"/>
                </a:solidFill>
              </a:rPr>
              <a:t>Challenges: </a:t>
            </a:r>
            <a:endParaRPr lang="en-US" sz="2800" dirty="0">
              <a:solidFill>
                <a:srgbClr val="C80F0F"/>
              </a:solidFill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617FEB0-525A-49ED-B8E0-A7A80703D9BA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380335" y="6267240"/>
            <a:ext cx="1920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000" b="0">
                <a:solidFill>
                  <a:srgbClr val="6E6452"/>
                </a:solidFill>
                <a:latin typeface="Arial Narrow" pitchFamily="34" charset="0"/>
              </a:defRPr>
            </a:lvl1pPr>
          </a:lstStyle>
          <a:p>
            <a:r>
              <a:rPr lang="es-ES_tradnl" sz="1200" dirty="0" err="1" smtClean="0">
                <a:latin typeface="+mj-lt"/>
              </a:rPr>
              <a:t>Ansgar</a:t>
            </a:r>
            <a:r>
              <a:rPr lang="es-ES_tradnl" sz="1200" dirty="0" smtClean="0">
                <a:latin typeface="+mj-lt"/>
              </a:rPr>
              <a:t> Josef </a:t>
            </a:r>
            <a:r>
              <a:rPr lang="es-ES_tradnl" sz="1200" dirty="0" err="1" smtClean="0">
                <a:latin typeface="+mj-lt"/>
              </a:rPr>
              <a:t>Cordier</a:t>
            </a:r>
            <a:endParaRPr lang="fr-FR" sz="1200" dirty="0">
              <a:latin typeface="+mj-lt"/>
            </a:endParaRPr>
          </a:p>
        </p:txBody>
      </p:sp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5161109"/>
              </p:ext>
            </p:extLst>
          </p:nvPr>
        </p:nvGraphicFramePr>
        <p:xfrm>
          <a:off x="418353" y="1628589"/>
          <a:ext cx="8307294" cy="4407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0825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40301GIZ_Senegal_SME-PPD_wb">
  <a:themeElements>
    <a:clrScheme name="GIZ">
      <a:dk1>
        <a:srgbClr val="000000"/>
      </a:dk1>
      <a:lt1>
        <a:srgbClr val="FFFFFF"/>
      </a:lt1>
      <a:dk2>
        <a:srgbClr val="6E6452"/>
      </a:dk2>
      <a:lt2>
        <a:srgbClr val="D2CDC8"/>
      </a:lt2>
      <a:accent1>
        <a:srgbClr val="C80F0F"/>
      </a:accent1>
      <a:accent2>
        <a:srgbClr val="4B859F"/>
      </a:accent2>
      <a:accent3>
        <a:srgbClr val="B498BA"/>
      </a:accent3>
      <a:accent4>
        <a:srgbClr val="F3BF49"/>
      </a:accent4>
      <a:accent5>
        <a:srgbClr val="94B322"/>
      </a:accent5>
      <a:accent6>
        <a:srgbClr val="B4E3ED"/>
      </a:accent6>
      <a:hlink>
        <a:srgbClr val="0000FF"/>
      </a:hlink>
      <a:folHlink>
        <a:srgbClr val="800080"/>
      </a:folHlink>
    </a:clrScheme>
    <a:fontScheme name="GIZ Schri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Cover">
  <a:themeElements>
    <a:clrScheme name="GTZ-DE">
      <a:dk1>
        <a:srgbClr val="000000"/>
      </a:dk1>
      <a:lt1>
        <a:srgbClr val="FFFFFF"/>
      </a:lt1>
      <a:dk2>
        <a:srgbClr val="727272"/>
      </a:dk2>
      <a:lt2>
        <a:srgbClr val="D9D9D9"/>
      </a:lt2>
      <a:accent1>
        <a:srgbClr val="4B859F"/>
      </a:accent1>
      <a:accent2>
        <a:srgbClr val="C80F0E"/>
      </a:accent2>
      <a:accent3>
        <a:srgbClr val="DEDEAF"/>
      </a:accent3>
      <a:accent4>
        <a:srgbClr val="939393"/>
      </a:accent4>
      <a:accent5>
        <a:srgbClr val="9AB0BA"/>
      </a:accent5>
      <a:accent6>
        <a:srgbClr val="BABA93"/>
      </a:accent6>
      <a:hlink>
        <a:srgbClr val="0000FF"/>
      </a:hlink>
      <a:folHlink>
        <a:srgbClr val="800080"/>
      </a:folHlink>
    </a:clrScheme>
    <a:fontScheme name="GT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GTZ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200" b="1" i="0" u="none" strike="noStrike" cap="none" normalizeH="0" baseline="0" smtClean="0">
            <a:ln>
              <a:noFill/>
            </a:ln>
            <a:solidFill>
              <a:srgbClr val="999999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140301GIZ_Senegal_SME-PPD_wb</Template>
  <TotalTime>7</TotalTime>
  <Words>286</Words>
  <Application>Microsoft Office PowerPoint</Application>
  <PresentationFormat>On-screen Show (4:3)</PresentationFormat>
  <Paragraphs>92</Paragraphs>
  <Slides>12</Slides>
  <Notes>12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140301GIZ_Senegal_SME-PPD_wb</vt:lpstr>
      <vt:lpstr>Cover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Lili Sisombat</dc:creator>
  <cp:keywords>GIZ-Leerfolie</cp:keywords>
  <cp:lastModifiedBy>Lili Sisombat </cp:lastModifiedBy>
  <cp:revision>1</cp:revision>
  <cp:lastPrinted>2012-07-19T10:16:59Z</cp:lastPrinted>
  <dcterms:created xsi:type="dcterms:W3CDTF">2014-03-01T20:40:50Z</dcterms:created>
  <dcterms:modified xsi:type="dcterms:W3CDTF">2014-03-01T20:48:30Z</dcterms:modified>
</cp:coreProperties>
</file>